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329" r:id="rId2"/>
    <p:sldId id="509" r:id="rId3"/>
    <p:sldId id="345" r:id="rId4"/>
    <p:sldId id="472" r:id="rId5"/>
    <p:sldId id="344" r:id="rId6"/>
    <p:sldId id="356" r:id="rId7"/>
    <p:sldId id="468" r:id="rId8"/>
    <p:sldId id="460" r:id="rId9"/>
    <p:sldId id="508" r:id="rId10"/>
    <p:sldId id="517" r:id="rId11"/>
    <p:sldId id="350" r:id="rId12"/>
    <p:sldId id="464" r:id="rId13"/>
    <p:sldId id="518" r:id="rId14"/>
    <p:sldId id="519" r:id="rId15"/>
    <p:sldId id="520" r:id="rId16"/>
    <p:sldId id="364" r:id="rId17"/>
    <p:sldId id="461" r:id="rId18"/>
    <p:sldId id="471" r:id="rId19"/>
    <p:sldId id="521" r:id="rId20"/>
    <p:sldId id="522" r:id="rId21"/>
    <p:sldId id="476" r:id="rId22"/>
    <p:sldId id="474" r:id="rId23"/>
    <p:sldId id="475" r:id="rId24"/>
    <p:sldId id="273" r:id="rId25"/>
    <p:sldId id="368" r:id="rId26"/>
    <p:sldId id="470" r:id="rId27"/>
    <p:sldId id="478" r:id="rId28"/>
    <p:sldId id="479" r:id="rId29"/>
    <p:sldId id="450" r:id="rId30"/>
    <p:sldId id="451" r:id="rId31"/>
    <p:sldId id="452" r:id="rId32"/>
    <p:sldId id="523" r:id="rId33"/>
    <p:sldId id="486" r:id="rId34"/>
    <p:sldId id="488" r:id="rId35"/>
    <p:sldId id="487" r:id="rId36"/>
    <p:sldId id="502" r:id="rId37"/>
    <p:sldId id="489" r:id="rId38"/>
    <p:sldId id="485" r:id="rId39"/>
    <p:sldId id="453" r:id="rId40"/>
    <p:sldId id="334" r:id="rId41"/>
    <p:sldId id="480" r:id="rId42"/>
    <p:sldId id="490" r:id="rId43"/>
    <p:sldId id="491" r:id="rId44"/>
    <p:sldId id="483" r:id="rId45"/>
    <p:sldId id="534" r:id="rId46"/>
    <p:sldId id="536" r:id="rId47"/>
    <p:sldId id="537" r:id="rId48"/>
    <p:sldId id="484" r:id="rId49"/>
    <p:sldId id="455" r:id="rId50"/>
    <p:sldId id="454" r:id="rId51"/>
    <p:sldId id="342" r:id="rId52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94769"/>
  </p:normalViewPr>
  <p:slideViewPr>
    <p:cSldViewPr snapToGrid="0">
      <p:cViewPr varScale="1">
        <p:scale>
          <a:sx n="98" d="100"/>
          <a:sy n="98" d="100"/>
        </p:scale>
        <p:origin x="208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8T22:43:23.6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14389 3001,'0'0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4:4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24575,'0'-10'0,"5"-3"0,4-6 0,2-1 0,4-1 0,-1 0 0,0 3 0,2 0 0,-2 2 0,-2 2 0,-2 2 0,-2 1 0,0-1 0,0 2 0,0-2 0,1-1 0,0 1 0,1 2 0,-3 3 0,-2 5 0,-3 3 0,-2 4 0,0 2 0,1 0 0,1 1 0,0-1 0,2 0 0,-2 2 0,1 0 0,1-1 0,-1 0 0,1-1 0,1-1 0,1 2 0,2 0 0,3-2 0,3 0 0,2 1 0,-2-1 0,-2 0 0,-2-2 0,-4-2 0,-1-2 0,-2 0 0,1 0 0,0 0 0,-1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4:22:5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1 952 24575,'17'0'0,"15"0"0,25 0 0,8 0 0,5 0 0,11 0 0,9 0 0,-34 0 0,2 0 0,3 0 0,1 0 0,2 0 0,-1 0 0,1 0 0,-1 0 0,-4-1 0,-1-1 0,-5 0 0,-1-1 0,41-4 0,-9-2 0,-4-1 0,2-1 0,-2 0 0,5 1 0,4 0 0,3-1 0,4 0 0,-3-1 0,1-1 0,-2-4 0,-5 0 0,1-4 0,0-2 0,4-2 0,2-3 0,1 1 0,-4 1 0,-1 2 0,2 1 0,-1 1 0,-5-1 0,-9 2 0,-7 2 0,-9 0 0,-2 0 0,-2-2 0,3-2 0,8-3 0,10-3 0,10-3 0,-41 15 0,1-1 0,1 1 0,1-1 0,-1 1 0,0-1 0,-2-1 0,0 0 0,41-16 0,-8 2 0,-8 1 0,-4 2 0,-10 3 0,-9 5 0,-14 8 0,-18 9 0,-7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4:22:5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 24575,'3'0'0,"-12"0"0,-15 4 0,-21 10 0,-8 9 0,-3 8 0,3 4 0,8-5 0,4-1 0,11-4 0,6-3 0,2-3 0,0-2 0,0-2 0,0-2 0,2 4 0,0-1 0,5-3 0,4-4 0,3-5 0,6-1 0,5-3 0,7 0 0,3 0 0,3 0 0,3 0 0,1 0 0,5 5 0,3 3 0,4 4 0,3 2 0,1 0 0,-1 1 0,1 0 0,0 1 0,-1-1 0,-3 2 0,-1 0 0,-2 0 0,-3 0 0,1 0 0,-1 3 0,0-3 0,-1 0 0,-3-7 0,-3-5 0,-8-3 0,-4-2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05:01:4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24575,'0'26'0,"0"10"0,0 6 0,0-3 0,0-4 0,6 1 0,7 9 0,14 14 0,11 3 0,3-1 0,0-6 0,-1-8 0,-1-4 0,0-1 0,2 0 0,-4-4 0,-1-7 0,0-3 0,-6-4 0,3-1 0,-1 1 0,-1-1 0,2 0 0,0-2 0,1-2 0,3-1 0,0-1 0,-3-1 0,1-3 0,-4-2 0,-3-2 0,-3-4 0,-2-1 0,-1-1 0,6 0 0,-12 0 0,-1-1 0,-13-2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05:01:5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24575,'0'-13'0,"0"-2"0,2-12 0,3 0 0,3-4 0,4 0 0,-3 3 0,0-2 0,2 0 0,-6 14 0,5-2 0,-7 11 0,0-5 0,3-7 0,4-14 0,5-5 0,6-6 0,-2-1 0,-5 9 0,-1 7 0,-5 14 0,-2 9 0,0 4 0,-1 2 0,0 0 0,1 3 0,1 2 0,2 3 0,3 3 0,2-1 0,1 1 0,2 0 0,-2 0 0,2 3 0,6 0 0,3 3 0,8 3 0,2 1 0,4 3 0,0 0 0,0-1 0,-5-3 0,-7-4 0,-7-4 0,-7-2 0,-3-1 0,0 1 0,5 1 0,2 1 0,2-3 0,-4-3 0,-5-3 0,-4-3 0,-5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12:2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1 504 24575,'0'-9'0,"0"-1"0,10-8 0,13-9 0,5-1 0,7-2 0,-3 4 0,-2 5 0,8-4 0,4-5 0,3-1 0,3-2 0,5-1 0,0-3 0,0-1 0,-7 4 0,-10 8 0,-8 7 0,-6 5 0,-4 5 0,-4 5 0,-5 4 0,-3 0 0,0 0 0,0 0 0,0 0 0,-2 0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12:2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24575,'23'0'0,"5"0"0,6 0 0,2 0 0,-1 0 0,0 0 0,-5 0 0,-1 0 0,-3 0 0,-6 0 0,-1 0 0,-1 0 0,-1 0 0,2 0 0,-3 0 0,-1 0 0,0 0 0,-3 0 0,-1 0 0,1 0 0,3 0 0,0 0 0,-3 3 0,-5 6 0,-5 4 0,-2 1 0,0 2 0,0 1 0,0 1 0,0 1 0,0 0 0,0 0 0,0 1 0,0 2 0,0 0 0,0 0 0,0 0 0,0-1 0,0-1 0,0-2 0,0-2 0,0-1 0,0 0 0,0-1 0,0 0 0,0 0 0,0-3 0,0-2 0,0-1 0,0-1 0,0-1 0,0 1 0,0-2 0,0-1 0,0-2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47:0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24575,'10'91'0,"-1"0"0,2-21 0,-3-2 0,1 13 0,0-18 0,2-23 0,-1-3 0,-3-15 0,1 4 0,0-5 0,-1-3 0,-1-3 0,0-2 0,-3 0 0,0-2 0,1-1 0,3-4 0,-3-2 0,2-2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47:1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24575,'0'-18'0,"0"-6"0,0-12 0,3 3 0,5-7 0,3 2 0,0 6 0,-1 3 0,-3 12 0,0 7 0,1-3 0,-5-2 0,3-8 0,-2-7 0,0 0 0,3 4 0,0 10 0,3 8 0,4 7 0,-5 4 0,1 4 0,1 8 0,0 6 0,1 5 0,2 3 0,1 0 0,5-1 0,5 1 0,2 0 0,2-3 0,0-1 0,-3-3 0,-2 0 0,1-1 0,-2-2 0,2-2 0,-3-3 0,-4 0 0,0 0 0,-2-2 0,-1-2 0,1-3 0,-2-4 0,-1-1 0,1-2 0,0 3 0,-1 1 0,1 0 0,-1-1 0,-6-3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0:52:3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24575,'17'0'0,"7"0"0,12 0 0,-1 0 0,-3 0 0,1 0 0,1 0 0,6 0 0,2 0 0,-1 0 0,0 0 0,2 0 0,2 0 0,3 0 0,1 0 0,-3 0 0,-4 0 0,-3 0 0,-6 0 0,0 0 0,-4 0 0,0 0 0,2 0 0,-2 0 0,3 0 0,0 0 0,0 0 0,4 2 0,-1 1 0,0 0 0,1 0 0,-1 0 0,1 0 0,0 0 0,-1 0 0,-3-3 0,-3 0 0,-6 0 0,-7 0 0,-3 0 0,-8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8T22:43:23.6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14389 3001,'0'0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0:52:3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24575,'67'49'0,"-18"-11"0,-2 1 0,-18-14 0,-3-2 0,-2-2 0,-2-1 0,0-3 0,0-1 0,1-2 0,-3 1 0,-4-2 0,-5-6 0,-4-1 0,-3-3 0,0 0 0,-1-1 0,2 0 0,0 0 0,-7 2 0,-8 2 0,-11 1 0,-6 2 0,-2 0 0,1-1 0,2-2 0,-1-1 0,-2 1 0,-3 4 0,-1 1 0,5-2 0,8-3 0,7-4 0,5-2 0,3 2 0,3 1 0,-1 0 0,0 2 0,-2 0 0,-5 3 0,-3 3 0,-5 1 0,-1-1 0,1 0 0,4-3 0,6-4 0,3-2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0:52:3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24575,'-4'14'0,"-13"15"0,-15 18 0,-9 7 0,0-1 0,12-15 0,14-12 0,5-7 0,6-7 0,1-3 0,1-4 0,0-2 0,-1 1 0,-1-2 0,-1 1 0,0 0 0,-4 2 0,-8 5 0,-6 6 0,-4 3 0,2-4 0,7-5 0,9-6 0,8-3 0,7-3 0,3-1 0,1 0 0,1 1 0,0 0 0,0-1 0,1 0 0,0 0 0,2 2 0,1 1 0,1 0 0,1 0 0,-1 0 0,0 0 0,4 0 0,6 3 0,5 2 0,2 6 0,-4 3 0,-4 1 0,-5-2 0,-2-1 0,-4 0 0,2 1 0,1 1 0,0 0 0,-2 1 0,-2-1 0,0-1 0,0-1 0,0-2 0,-3-1 0,-1-2 0,-1-2 0,-2 0 0,1 0 0,-1-3 0,0 3 0,0-2 0,0 0 0,0-1 0,0-2 0,-1 0 0,-3 0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12:2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1 504 24575,'0'-9'0,"0"-1"0,10-8 0,13-9 0,5-1 0,7-2 0,-3 4 0,-2 5 0,8-4 0,4-5 0,3-1 0,3-2 0,5-1 0,0-3 0,0-1 0,-7 4 0,-10 8 0,-8 7 0,-6 5 0,-4 5 0,-4 5 0,-5 4 0,-3 0 0,0 0 0,0 0 0,0 0 0,-2 0 0,-2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12:2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24575,'23'0'0,"5"0"0,6 0 0,2 0 0,-1 0 0,0 0 0,-5 0 0,-1 0 0,-3 0 0,-6 0 0,-1 0 0,-1 0 0,-1 0 0,2 0 0,-3 0 0,-1 0 0,0 0 0,-3 0 0,-1 0 0,1 0 0,3 0 0,0 0 0,-3 3 0,-5 6 0,-5 4 0,-2 1 0,0 2 0,0 1 0,0 1 0,0 1 0,0 0 0,0 0 0,0 1 0,0 2 0,0 0 0,0 0 0,0 0 0,0-1 0,0-1 0,0-2 0,0-2 0,0-1 0,0 0 0,0-1 0,0 0 0,0 0 0,0-3 0,0-2 0,0-1 0,0-1 0,0-1 0,0 1 0,0-2 0,0-1 0,0-2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47:4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24575,'10'91'0,"-1"0"0,2-21 0,-3-2 0,1 13 0,0-18 0,2-23 0,-1-3 0,-3-15 0,1 4 0,0-5 0,-1-3 0,-1-3 0,0-2 0,-3 0 0,0-2 0,1-1 0,3-4 0,-3-2 0,2-2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47:4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24575,'0'-18'0,"0"-6"0,0-12 0,3 3 0,5-7 0,3 2 0,0 6 0,-1 3 0,-3 12 0,0 7 0,1-3 0,-5-2 0,3-8 0,-2-7 0,0 0 0,3 4 0,0 10 0,3 8 0,4 7 0,-5 4 0,1 4 0,1 8 0,0 6 0,1 5 0,2 3 0,1 0 0,5-1 0,5 1 0,2 0 0,2-3 0,0-1 0,-3-3 0,-2 0 0,1-1 0,-2-2 0,2-2 0,-3-3 0,-4 0 0,0 0 0,-2-2 0,-1-2 0,1-3 0,-2-4 0,-1-1 0,1-2 0,0 3 0,-1 1 0,1 0 0,-1-1 0,-6-3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12:2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1 504 24575,'0'-9'0,"0"-1"0,10-8 0,13-9 0,5-1 0,7-2 0,-3 4 0,-2 5 0,8-4 0,4-5 0,3-1 0,3-2 0,5-1 0,0-3 0,0-1 0,-7 4 0,-10 8 0,-8 7 0,-6 5 0,-4 5 0,-4 5 0,-5 4 0,-3 0 0,0 0 0,0 0 0,0 0 0,-2 0 0,-2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12:2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24575,'23'0'0,"5"0"0,6 0 0,2 0 0,-1 0 0,0 0 0,-5 0 0,-1 0 0,-3 0 0,-6 0 0,-1 0 0,-1 0 0,-1 0 0,2 0 0,-3 0 0,-1 0 0,0 0 0,-3 0 0,-1 0 0,1 0 0,3 0 0,0 0 0,-3 3 0,-5 6 0,-5 4 0,-2 1 0,0 2 0,0 1 0,0 1 0,0 1 0,0 0 0,0 0 0,0 1 0,0 2 0,0 0 0,0 0 0,0 0 0,0-1 0,0-1 0,0-2 0,0-2 0,0-1 0,0 0 0,0-1 0,0 0 0,0 0 0,0-3 0,0-2 0,0-1 0,0-1 0,0-1 0,0 1 0,0-2 0,0-1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49:5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24575,'10'91'0,"-1"0"0,2-21 0,-3-2 0,1 13 0,0-18 0,2-23 0,-1-3 0,-3-15 0,1 4 0,0-5 0,-1-3 0,-1-3 0,0-2 0,-3 0 0,0-2 0,1-1 0,3-4 0,-3-2 0,2-2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49:5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24575,'0'-18'0,"0"-6"0,0-12 0,3 3 0,5-7 0,3 2 0,0 6 0,-1 3 0,-3 12 0,0 7 0,1-3 0,-5-2 0,3-8 0,-2-7 0,0 0 0,3 4 0,0 10 0,3 8 0,4 7 0,-5 4 0,1 4 0,1 8 0,0 6 0,1 5 0,2 3 0,1 0 0,5-1 0,5 1 0,2 0 0,2-3 0,0-1 0,-3-3 0,-2 0 0,1-1 0,-2-2 0,2-2 0,-3-3 0,-4 0 0,0 0 0,-2-2 0,-1-2 0,1-3 0,-2-4 0,-1-1 0,1-2 0,0 3 0,-1 1 0,1 0 0,-1-1 0,-6-3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3:4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24575,'73'56'0,"0"0"0,0-1 0,-15-13 0,13 13 0,1 1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18:5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1 504 24575,'0'-9'0,"0"-1"0,10-8 0,13-9 0,5-1 0,7-2 0,-3 4 0,-2 5 0,8-4 0,4-5 0,3-1 0,3-2 0,5-1 0,0-3 0,0-1 0,-7 4 0,-10 8 0,-8 7 0,-6 5 0,-4 5 0,-4 5 0,-5 4 0,-3 0 0,0 0 0,0 0 0,0 0 0,-2 0 0,-2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18:5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24575,'23'0'0,"5"0"0,6 0 0,2 0 0,-1 0 0,0 0 0,-5 0 0,-1 0 0,-3 0 0,-6 0 0,-1 0 0,-1 0 0,-1 0 0,2 0 0,-3 0 0,-1 0 0,0 0 0,-3 0 0,-1 0 0,1 0 0,3 0 0,0 0 0,-3 3 0,-5 6 0,-5 4 0,-2 1 0,0 2 0,0 1 0,0 1 0,0 1 0,0 0 0,0 0 0,0 1 0,0 2 0,0 0 0,0 0 0,0 0 0,0-1 0,0-1 0,0-2 0,0-2 0,0-1 0,0 0 0,0-1 0,0 0 0,0 0 0,0-3 0,0-2 0,0-1 0,0-1 0,0-1 0,0 1 0,0-2 0,0-1 0,0-2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57:0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24575,'10'91'0,"-1"0"0,2-21 0,-3-2 0,1 13 0,0-18 0,2-23 0,-1-3 0,-3-15 0,1 4 0,0-5 0,-1-3 0,-1-3 0,0-2 0,-3 0 0,0-2 0,1-1 0,3-4 0,-3-2 0,2-2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57:0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24575,'0'-18'0,"0"-6"0,0-12 0,3 3 0,5-7 0,3 2 0,0 6 0,-1 3 0,-3 12 0,0 7 0,1-3 0,-5-2 0,3-8 0,-2-7 0,0 0 0,3 4 0,0 10 0,3 8 0,4 7 0,-5 4 0,1 4 0,1 8 0,0 6 0,1 5 0,2 3 0,1 0 0,5-1 0,5 1 0,2 0 0,2-3 0,0-1 0,-3-3 0,-2 0 0,1-1 0,-2-2 0,2-2 0,-3-3 0,-4 0 0,0 0 0,-2-2 0,-1-2 0,1-3 0,-2-4 0,-1-1 0,1-2 0,0 3 0,-1 1 0,1 0 0,-1-1 0,-6-3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18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1 504 24575,'0'-9'0,"0"-1"0,10-8 0,13-9 0,5-1 0,7-2 0,-3 4 0,-2 5 0,8-4 0,4-5 0,3-1 0,3-2 0,5-1 0,0-3 0,0-1 0,-7 4 0,-10 8 0,-8 7 0,-6 5 0,-4 5 0,-4 5 0,-5 4 0,-3 0 0,0 0 0,0 0 0,0 0 0,-2 0 0,-2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18:5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24575,'23'0'0,"5"0"0,6 0 0,2 0 0,-1 0 0,0 0 0,-5 0 0,-1 0 0,-3 0 0,-6 0 0,-1 0 0,-1 0 0,-1 0 0,2 0 0,-3 0 0,-1 0 0,0 0 0,-3 0 0,-1 0 0,1 0 0,3 0 0,0 0 0,-3 3 0,-5 6 0,-5 4 0,-2 1 0,0 2 0,0 1 0,0 1 0,0 1 0,0 0 0,0 0 0,0 1 0,0 2 0,0 0 0,0 0 0,0 0 0,0-1 0,0-1 0,0-2 0,0-2 0,0-1 0,0 0 0,0-1 0,0 0 0,0 0 0,0-3 0,0-2 0,0-1 0,0-1 0,0-1 0,0 1 0,0-2 0,0-1 0,0-2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57:1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24575,'10'91'0,"-1"0"0,2-21 0,-3-2 0,1 13 0,0-18 0,2-23 0,-1-3 0,-3-15 0,1 4 0,0-5 0,-1-3 0,-1-3 0,0-2 0,-3 0 0,0-2 0,1-1 0,3-4 0,-3-2 0,2-2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57:1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24575,'0'-18'0,"0"-6"0,0-12 0,3 3 0,5-7 0,3 2 0,0 6 0,-1 3 0,-3 12 0,0 7 0,1-3 0,-5-2 0,3-8 0,-2-7 0,0 0 0,3 4 0,0 10 0,3 8 0,4 7 0,-5 4 0,1 4 0,1 8 0,0 6 0,1 5 0,2 3 0,1 0 0,5-1 0,5 1 0,2 0 0,2-3 0,0-1 0,-3-3 0,-2 0 0,1-1 0,-2-2 0,2-2 0,-3-3 0,-4 0 0,0 0 0,-2-2 0,-1-2 0,1-3 0,-2-4 0,-1-1 0,1-2 0,0 3 0,-1 1 0,1 0 0,-1-1 0,-6-3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4:58:2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24575,'0'-3'0,"0"0"0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4:58:2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24575,'3'0'0,"-1"0"0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3:4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24575,'3'24'0,"3"-8"0,6 12 0,10 5 0,-5-7 0,4 11 0,-6-14 0,-2-3 0,-1-2 0,-3-3 0,-1-2 0,-2-1 0,1-2 0,1-1 0,-3-2 0,1-1 0,-3-1 0,1 1 0,0-3 0,-2 1 0,0-1 0,-2 0 0,0 1 0,0 0 0,0 2 0,0 0 0,0 1 0,0 2 0,-1-1 0,-2-2 0,-7-2 0,-4-3 0,-6-1 0,-4 0 0,3 0 0,0 0 0,0 0 0,4 0 0,-1 0 0,1 0 0,2 0 0,-1 0 0,1 0 0,-1-2 0,0-1 0,-2-1 0,2 0 0,3 0 0,4 1 0,3 1 0,2-2 0,2 1 0,0-1 0,2-4 0,0 5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4:58:2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24575,'3'0'0,"0"0"0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4:58:2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4:58:2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4:58:2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24575,'11'0'0,"-3"0"0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4:58:2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5:00:2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24575,'0'88'0,"0"-13"0,0-50 0,0-2 0,0-3 0,0-4 0,0-1 0,0 0 0,0-1 0,0-1 0,0-2 0,0 1 0,0 0 0,0-1 0,0 1 0,0 0 0,0-1 0,0 1 0,0-1 0,0 1 0,0-1 0,0 1 0,0 0 0,0-1 0,0 1 0,0 0 0,0-1 0,0 1 0,0 2 0,0-1 0,0 0 0,0 0 0,0-2 0,0 0 0,0-1 0,0 0 0,0-1 0,0 0 0,0-1 0,0 0 0,0-2 0,0-5 0,0-7 0,0 2 0,0-3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5:00:2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24575,'0'16'0,"0"6"0,0 5 0,0-1 0,0-1 0,0-4 0,0 0 0,0 4 0,0-2 0,0-2 0,0 0 0,0-2 0,0 1 0,0 0 0,0-2 0,0 0 0,0 0 0,0 0 0,0 0 0,0 0 0,0 0 0,0 0 0,0 0 0,0-3 0,0-3 0,0 1 0,0 0 0,0 0 0,0 2 0,0-1 0,0 0 0,0 0 0,0 0 0,0 0 0,0-1 0,0 0 0,0 1 0,0-2 0,0-1 0,0 1 0,0 0 0,0-1 0,0-2 0,0-1 0,0-2 0,0 1 0,0-2 0,0-3 0,0-14 0,0 7 0,0-9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5:00:3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24575,'0'18'0,"0"3"0,0 5 0,0-2 0,0-2 0,0 2 0,0 2 0,0 3 0,0-2 0,0-3 0,0 0 0,0 1 0,0-1 0,0 1 0,0-1 0,0-4 0,0-3 0,0-4 0,0-3 0,0-2 0,0-1 0,0-2 0,0 0 0,0 1 0,0-1 0,0 0 0,0 2 0,0-2 0,0 2 0,0 0 0,0 0 0,0 1 0,0 0 0,0-1 0,0 0 0,0 0 0,0 2 0,0 2 0,2 1 0,2 1 0,2-3 0,0-3 0,-2-2 0,1-2 0,-3 0 0,0-2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5:00:3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9 107 24575,'5'-8'0,"8"-1"0,3-3 0,2 0 0,0-1 0,-2 2 0,2-1 0,0 0 0,0 3 0,0 3 0,-3 3 0,0 3 0,-4 0 0,1 0 0,-2 0 0,0 0 0,-1 0 0,0 0 0,-1 0 0,0 0 0,0 0 0,-1 2 0,1 4 0,-1 5 0,-1 5 0,-3 2 0,-1 1 0,-2 2 0,0 1 0,0 1 0,0 2 0,0-1 0,0 1 0,0 2 0,0 1 0,-2 1 0,-1-1 0,-3-3 0,-3 0 0,0-1 0,-3 1 0,1-1 0,-2-2 0,-2-1 0,0 0 0,-3-2 0,-1-1 0,1-3 0,-3-2 0,-1-1 0,-3 0 0,1-3 0,2-2 0,1-5 0,4-2 0,7 0 0,8-2 0,12-5 0,3-1 0,4-2 0,0 0 0,0 2 0,2-2 0,-2 2 0,-2 0 0,1 0 0,1-2 0,2-1 0,3 1 0,0 4 0,-1 4 0,0 2 0,1 0 0,2 0 0,0 0 0,1 0 0,-1 0 0,1 0 0,-2 0 0,-2 0 0,0 0 0,-2 0 0,-1 0 0,-2 0 0,-1 0 0,0 0 0,-2 0 0,0 2 0,-1 1 0,0 3 0,1 0 0,-1-1 0,0 1 0,-1-3 0,-1 3 0,1 0 0,1 1 0,0 1 0,-1 0 0,0-1 0,-1-2 0,-1-2 0,-4-3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5:01:1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24575,'0'88'0,"0"-13"0,0-50 0,0-2 0,0-3 0,0-4 0,0-1 0,0 0 0,0-1 0,0-1 0,0-2 0,0 1 0,0 0 0,0-1 0,0 1 0,0 0 0,0-1 0,0 1 0,0-1 0,0 1 0,0-1 0,0 1 0,0 0 0,0-1 0,0 1 0,0 0 0,0-1 0,0 1 0,0 2 0,0-1 0,0 0 0,0 0 0,0-2 0,0 0 0,0-1 0,0 0 0,0-1 0,0 0 0,0-1 0,0 0 0,0-2 0,0-5 0,0-7 0,0 2 0,0-3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3:4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24575,'0'31'0,"0"-2"0,0 2 0,0-5 0,0-5 0,0-3 0,2-2 0,0 0 0,0 0 0,0-1 0,-2-1 0,0-2 0,0 0 0,2-2 0,0 0 0,2-3 0,-1-3 0,-1-3 0,0-1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5:01:1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24575,'0'16'0,"0"6"0,0 5 0,0-1 0,0-1 0,0-4 0,0 0 0,0 4 0,0-2 0,0-2 0,0 0 0,0-2 0,0 1 0,0 0 0,0-2 0,0 0 0,0 0 0,0 0 0,0 0 0,0 0 0,0 0 0,0 0 0,0 0 0,0-3 0,0-3 0,0 1 0,0 0 0,0 0 0,0 2 0,0-1 0,0 0 0,0 0 0,0 0 0,0 0 0,0-1 0,0 0 0,0 1 0,0-2 0,0-1 0,0 1 0,0 0 0,0-1 0,0-2 0,0-1 0,0-2 0,0 1 0,0-2 0,0-3 0,0-14 0,0 7 0,0-9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5:01:1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24575,'0'18'0,"0"3"0,0 5 0,0-2 0,0-2 0,0 2 0,0 2 0,0 3 0,0-2 0,0-3 0,0 0 0,0 1 0,0-1 0,0 1 0,0-1 0,0-4 0,0-3 0,0-4 0,0-3 0,0-2 0,0-1 0,0-2 0,0 0 0,0 1 0,0-1 0,0 0 0,0 2 0,0-2 0,0 2 0,0 0 0,0 0 0,0 1 0,0 0 0,0-1 0,0 0 0,0 0 0,0 2 0,0 2 0,2 1 0,2 1 0,2-3 0,0-3 0,-2-2 0,1-2 0,-3 0 0,0-2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5:01:1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9 107 24575,'5'-8'0,"8"-1"0,3-3 0,2 0 0,0-1 0,-2 2 0,2-1 0,0 0 0,0 3 0,0 3 0,-3 3 0,0 3 0,-4 0 0,1 0 0,-2 0 0,0 0 0,-1 0 0,0 0 0,-1 0 0,0 0 0,0 0 0,-1 2 0,1 4 0,-1 5 0,-1 5 0,-3 2 0,-1 1 0,-2 2 0,0 1 0,0 1 0,0 2 0,0-1 0,0 1 0,0 2 0,0 1 0,-2 1 0,-1-1 0,-3-3 0,-3 0 0,0-1 0,-3 1 0,1-1 0,-2-2 0,-2-1 0,0 0 0,-3-2 0,-1-1 0,1-3 0,-3-2 0,-1-1 0,-3 0 0,1-3 0,2-2 0,1-5 0,4-2 0,7 0 0,8-2 0,12-5 0,3-1 0,4-2 0,0 0 0,0 2 0,2-2 0,-2 2 0,-2 0 0,1 0 0,1-2 0,2-1 0,3 1 0,0 4 0,-1 4 0,0 2 0,1 0 0,2 0 0,0 0 0,1 0 0,-1 0 0,1 0 0,-2 0 0,-2 0 0,0 0 0,-2 0 0,-1 0 0,-2 0 0,-1 0 0,0 0 0,-2 0 0,0 2 0,-1 1 0,0 3 0,1 0 0,-1-1 0,0 1 0,-1-3 0,-1 3 0,1 0 0,1 1 0,0 1 0,-1 0 0,0-1 0,-1-2 0,-1-2 0,-4-3 0,-1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5:01:1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24575,'0'88'0,"0"-13"0,0-50 0,0-2 0,0-3 0,0-4 0,0-1 0,0 0 0,0-1 0,0-1 0,0-2 0,0 1 0,0 0 0,0-1 0,0 1 0,0 0 0,0-1 0,0 1 0,0-1 0,0 1 0,0-1 0,0 1 0,0 0 0,0-1 0,0 1 0,0 0 0,0-1 0,0 1 0,0 2 0,0-1 0,0 0 0,0 0 0,0-2 0,0 0 0,0-1 0,0 0 0,0-1 0,0 0 0,0-1 0,0 0 0,0-2 0,0-5 0,0-7 0,0 2 0,0-3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5:01:1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24575,'0'16'0,"0"6"0,0 5 0,0-1 0,0-1 0,0-4 0,0 0 0,0 4 0,0-2 0,0-2 0,0 0 0,0-2 0,0 1 0,0 0 0,0-2 0,0 0 0,0 0 0,0 0 0,0 0 0,0 0 0,0 0 0,0 0 0,0 0 0,0-3 0,0-3 0,0 1 0,0 0 0,0 0 0,0 2 0,0-1 0,0 0 0,0 0 0,0 0 0,0 0 0,0-1 0,0 0 0,0 1 0,0-2 0,0-1 0,0 1 0,0 0 0,0-1 0,0-2 0,0-1 0,0-2 0,0 1 0,0-2 0,0-3 0,0-14 0,0 7 0,0-9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5:01:1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24575,'0'18'0,"0"3"0,0 5 0,0-2 0,0-2 0,0 2 0,0 2 0,0 3 0,0-2 0,0-3 0,0 0 0,0 1 0,0-1 0,0 1 0,0-1 0,0-4 0,0-3 0,0-4 0,0-3 0,0-2 0,0-1 0,0-2 0,0 0 0,0 1 0,0-1 0,0 0 0,0 2 0,0-2 0,0 2 0,0 0 0,0 0 0,0 1 0,0 0 0,0-1 0,0 0 0,0 0 0,0 2 0,0 2 0,2 1 0,2 1 0,2-3 0,0-3 0,-2-2 0,1-2 0,-3 0 0,0-2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5:01:1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9 107 24575,'5'-8'0,"8"-1"0,3-3 0,2 0 0,0-1 0,-2 2 0,2-1 0,0 0 0,0 3 0,0 3 0,-3 3 0,0 3 0,-4 0 0,1 0 0,-2 0 0,0 0 0,-1 0 0,0 0 0,-1 0 0,0 0 0,0 0 0,-1 2 0,1 4 0,-1 5 0,-1 5 0,-3 2 0,-1 1 0,-2 2 0,0 1 0,0 1 0,0 2 0,0-1 0,0 1 0,0 2 0,0 1 0,-2 1 0,-1-1 0,-3-3 0,-3 0 0,0-1 0,-3 1 0,1-1 0,-2-2 0,-2-1 0,0 0 0,-3-2 0,-1-1 0,1-3 0,-3-2 0,-1-1 0,-3 0 0,1-3 0,2-2 0,1-5 0,4-2 0,7 0 0,8-2 0,12-5 0,3-1 0,4-2 0,0 0 0,0 2 0,2-2 0,-2 2 0,-2 0 0,1 0 0,1-2 0,2-1 0,3 1 0,0 4 0,-1 4 0,0 2 0,1 0 0,2 0 0,0 0 0,1 0 0,-1 0 0,1 0 0,-2 0 0,-2 0 0,0 0 0,-2 0 0,-1 0 0,-2 0 0,-1 0 0,0 0 0,-2 0 0,0 2 0,-1 1 0,0 3 0,1 0 0,-1-1 0,0 1 0,-1-3 0,-1 3 0,1 0 0,1 1 0,0 1 0,-1 0 0,0-1 0,-1-2 0,-1-2 0,-4-3 0,-1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5:01:1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24575,'0'88'0,"0"-13"0,0-50 0,0-2 0,0-3 0,0-4 0,0-1 0,0 0 0,0-1 0,0-1 0,0-2 0,0 1 0,0 0 0,0-1 0,0 1 0,0 0 0,0-1 0,0 1 0,0-1 0,0 1 0,0-1 0,0 1 0,0 0 0,0-1 0,0 1 0,0 0 0,0-1 0,0 1 0,0 2 0,0-1 0,0 0 0,0 0 0,0-2 0,0 0 0,0-1 0,0 0 0,0-1 0,0 0 0,0-1 0,0 0 0,0-2 0,0-5 0,0-7 0,0 2 0,0-3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5:01:1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24575,'0'16'0,"0"6"0,0 5 0,0-1 0,0-1 0,0-4 0,0 0 0,0 4 0,0-2 0,0-2 0,0 0 0,0-2 0,0 1 0,0 0 0,0-2 0,0 0 0,0 0 0,0 0 0,0 0 0,0 0 0,0 0 0,0 0 0,0 0 0,0-3 0,0-3 0,0 1 0,0 0 0,0 0 0,0 2 0,0-1 0,0 0 0,0 0 0,0 0 0,0 0 0,0-1 0,0 0 0,0 1 0,0-2 0,0-1 0,0 1 0,0 0 0,0-1 0,0-2 0,0-1 0,0-2 0,0 1 0,0-2 0,0-3 0,0-14 0,0 7 0,0-9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5:01:1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24575,'0'18'0,"0"3"0,0 5 0,0-2 0,0-2 0,0 2 0,0 2 0,0 3 0,0-2 0,0-3 0,0 0 0,0 1 0,0-1 0,0 1 0,0-1 0,0-4 0,0-3 0,0-4 0,0-3 0,0-2 0,0-1 0,0-2 0,0 0 0,0 1 0,0-1 0,0 0 0,0 2 0,0-2 0,0 2 0,0 0 0,0 0 0,0 1 0,0 0 0,0-1 0,0 0 0,0 0 0,0 2 0,0 2 0,2 1 0,2 1 0,2-3 0,0-3 0,-2-2 0,1-2 0,-3 0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3:4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24575,'0'-10'0,"5"-3"0,4-6 0,2-1 0,4-1 0,-1 0 0,0 3 0,2 0 0,-2 2 0,-2 2 0,-2 2 0,-2 1 0,0-1 0,0 2 0,0-2 0,1-1 0,0 1 0,1 2 0,-3 3 0,-2 5 0,-3 3 0,-2 4 0,0 2 0,1 0 0,1 1 0,0-1 0,2 0 0,-2 2 0,1 0 0,1-1 0,-1 0 0,1-1 0,1-1 0,1 2 0,2 0 0,3-2 0,3 0 0,2 1 0,-2-1 0,-2 0 0,-2-2 0,-4-2 0,-1-2 0,-2 0 0,1 0 0,0 0 0,-1 0 0,-2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5:01:1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9 107 24575,'5'-8'0,"8"-1"0,3-3 0,2 0 0,0-1 0,-2 2 0,2-1 0,0 0 0,0 3 0,0 3 0,-3 3 0,0 3 0,-4 0 0,1 0 0,-2 0 0,0 0 0,-1 0 0,0 0 0,-1 0 0,0 0 0,0 0 0,-1 2 0,1 4 0,-1 5 0,-1 5 0,-3 2 0,-1 1 0,-2 2 0,0 1 0,0 1 0,0 2 0,0-1 0,0 1 0,0 2 0,0 1 0,-2 1 0,-1-1 0,-3-3 0,-3 0 0,0-1 0,-3 1 0,1-1 0,-2-2 0,-2-1 0,0 0 0,-3-2 0,-1-1 0,1-3 0,-3-2 0,-1-1 0,-3 0 0,1-3 0,2-2 0,1-5 0,4-2 0,7 0 0,8-2 0,12-5 0,3-1 0,4-2 0,0 0 0,0 2 0,2-2 0,-2 2 0,-2 0 0,1 0 0,1-2 0,2-1 0,3 1 0,0 4 0,-1 4 0,0 2 0,1 0 0,2 0 0,0 0 0,1 0 0,-1 0 0,1 0 0,-2 0 0,-2 0 0,0 0 0,-2 0 0,-1 0 0,-2 0 0,-1 0 0,0 0 0,-2 0 0,0 2 0,-1 1 0,0 3 0,1 0 0,-1-1 0,0 1 0,-1-3 0,-1 3 0,1 0 0,1 1 0,0 1 0,-1 0 0,0-1 0,-1-2 0,-1-2 0,-4-3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0T06:45:24.9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6 24575,'0'-3'0,"0"1"0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0T06:45:23.2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4:14:03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1884 0 24575,'-88'45'0,"0"0"0,1 0 0,-1 0 0,0 0 0,1 0 0,-1 0 0,2 0 0,0 1 0,1-1 0,4-2 0,6-5 0,9-5 0,-33 9 0,15-10 0,25-7 0,4-2 0,4-1 0,2-2 0,-37 18 0,19-6 0,11-1 0,8-3 0,5-4 0,7-8 0,9-7 0,9-9 0,10-6 0,4-5 0,4-4 0,0 6 0,0 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4:14:03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421 1 24575,'-3'21'0,"-8"3"0,-7 9 0,-2-6 0,0 2 0,-5 2 0,-3 3 0,-10 11 0,1-3 0,9-5 0,5-4 0,7-4 0,3 0 0,-1 0 0,0 3 0,0 2 0,-1-1 0,0 0 0,1-9 0,1-4 0,1-5 0,1-2 0,3-2 0,1-2 0,4-7 0,13-11 0,0 0 0,13-6 0,-4 7 0,3 1 0,3 4 0,1 3 0,2-1 0,1 1 0,4 0 0,4 0 0,5 0 0,4 0 0,-4 0 0,-1 0 0,-3 0 0,-5 0 0,4 4 0,-4 3 0,1 4 0,-2 0 0,-4-1 0,-3-3 0,-3-3 0,-5-2 0,-4-2 0,-2 4 0,1 1 0,4 2 0,1 3 0,4-2 0,1 1 0,0 2 0,-1 0 0,-5 2 0,-2-4 0,2 0 0,0-2 0,0-1 0,-2 0 0,-4-5 0,-2-4 0,-4 0 0,-3-2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4:14:03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1800 1 24575,'-29'0'0,"-15"0"0,-21 7 0,-5 8 0,-4 17 0,-5 15 0,5 4 0,31-23 0,1-1 0,-32 26 0,5-3 0,1-1 0,4-3 0,0-4 0,0 0 0,4-3 0,0-4 0,4-2 0,4-2 0,1 0 0,4-1 0,5 0 0,1 0 0,0 0 0,3 0 0,-3-1 0,4 0 0,3-4 0,1 1 0,4-1 0,1-1 0,-1 1 0,0-3 0,0 0 0,3 0 0,1-4 0,1-1 0,11-9 0,1-2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4:14:03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401 1 24575,'0'31'0,"0"9"0,-5 9 0,-1-3 0,-8 2 0,-4-2 0,-2 5 0,-7 9 0,-1-3 0,-2-1 0,-1-5 0,4-9 0,2-4 0,3-6 0,4-3 0,-3 0 0,4-3 0,0-4 0,1-4 0,2-4 0,0 0 0,0-2 0,4-6 0,3-7 0,8-10 0,4-4 0,8-2 0,4-1 0,4 3 0,4-1 0,1 1 0,3 4 0,0 4 0,0 4 0,5 3 0,8 0 0,11 0 0,7 0 0,0 0 0,-3 0 0,-6 0 0,-7 0 0,-5 0 0,-6 0 0,-5 0 0,-4 0 0,-5 0 0,-5 0 0,2 0 0,1 0 0,2 0 0,-1 0 0,-5 3 0,-3 0 0,-7 0 0,-1-1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4:40:57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24575,'31'0'0,"-1"0"0,6 5 0,-3 3 0,5 8 0,11 10 0,7 6 0,10 6 0,-6-1 0,-8-4 0,-10-7 0,-6-3 0,-4-2 0,-4-1 0,-2 1 0,-4-3 0,-1-3 0,-1-1 0,-1 1 0,1 1 0,-1 0 0,1-1 0,0-3 0,3 2 0,0-1 0,0-4 0,-4-2 0,-6-4 0,-3 0 0,-7-1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4:40:59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731 1 24575,'-16'0'0,"-5"0"0,-10 0 0,-4 0 0,-5 0 0,-4 0 0,2 0 0,-3 0 0,8 0 0,0 0 0,2 0 0,0 0 0,0 0 0,3 0 0,3 0 0,2 0 0,8 0 0,2 0 0,5 0 0,0 0 0,-1 0 0,2 0 0,0 0 0,0 0 0,2 0 0,1 0 0,-2 0 0,0 0 0,0 0 0,-3 0 0,2 1 0,2 4 0,6 4 0,4 5 0,4 6 0,0 3 0,1 0 0,2-1 0,0-2 0,1 2 0,0 2 0,-1 2 0,1 4 0,1 1 0,0 2 0,0 3 0,-2-1 0,-1-3 0,-1-4 0,-1-5 0,2-1 0,0 1 0,2 0 0,-1-1 0,0-2 0,1-1 0,1-1 0,0-1 0,-2-3 0,-3-1 0,0-2 0,0-1 0,0-1 0,1-1 0,0-2 0,-3-3 0,1-1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4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24575,'73'56'0,"0"0"0,0-1 0,-15-13 0,13 13 0,1 1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4:3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24575,'3'24'0,"3"-8"0,6 12 0,10 5 0,-5-7 0,4 11 0,-6-14 0,-2-3 0,-1-2 0,-3-3 0,-1-2 0,-2-1 0,1-2 0,1-1 0,-3-2 0,1-1 0,-3-1 0,1 1 0,0-3 0,-2 1 0,0-1 0,-2 0 0,0 1 0,0 0 0,0 2 0,0 0 0,0 1 0,0 2 0,-1-1 0,-2-2 0,-7-2 0,-4-3 0,-6-1 0,-4 0 0,3 0 0,0 0 0,0 0 0,4 0 0,-1 0 0,1 0 0,2 0 0,-1 0 0,1 0 0,-1-2 0,0-1 0,-2-1 0,2 0 0,3 0 0,4 1 0,3 1 0,2-2 0,2 1 0,0-1 0,2-4 0,0 5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4:4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24575,'0'31'0,"0"-2"0,0 2 0,0-5 0,0-5 0,0-3 0,2-2 0,0 0 0,0 0 0,0-1 0,-2-1 0,0-2 0,0 0 0,2-2 0,0 0 0,2-3 0,-1-3 0,-1-3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386D8-FEB4-CF48-BB0B-45C02436BD61}" type="datetimeFigureOut">
              <a:rPr lang="en-CN" smtClean="0"/>
              <a:t>2024/1/16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B2A8B-4C68-B942-AE9F-7B61CF22E13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7278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B5D8-3922-1A02-49CA-7F343EE01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CB0AA-BC0C-B0A9-FBA8-E38E26005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67C41-EEA7-8B5B-E9E1-BD60DC15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2024/1/16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25267-2EE4-681D-8C17-E3B9D8A2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ACCE7-162A-9C97-5EBB-FE318F3C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369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6B4B7-7009-0EA5-34BD-3DC6EAAA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274BF-D35E-D4B5-EDCE-CBF16B2CD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DA9F6-48BD-D98A-E51D-3D8EE749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2024/1/16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DA7F0-5A0A-9318-C010-202C9546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C5C21-429E-FF85-9171-733D86D0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541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5C4272-D29F-A1F8-BA31-3311AF991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DACB7-72BC-1937-58E3-AB3B67A10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88765-5012-F2A2-FAFA-5EF480EA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2024/1/16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32885-ACF9-63BF-E0E7-D2F3FAB2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1172-2F3D-F249-ECE0-3CE6DCA2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775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2557-FEC0-FE70-E09D-725E49297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105F0-0D26-C5F5-8313-988152CF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5B8C8-7BD4-1B54-A390-4880E4A4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2024/1/16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C49BC-F84C-ECEC-770A-E9E5911E3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F0D28-A745-61D1-61E1-2CC12614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435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A386B-4649-A138-1185-61A2A7C8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7A5F5-4074-51B4-1C7B-59859765E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045E-0EAB-4F92-41A5-7828D71D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2024/1/16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65D6D-B480-9843-F1E6-6B21497F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7DBCD-DB0C-83AC-7C08-363A3E042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4071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3951-3AE1-A713-7619-96D8F0B3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B3108-350F-FC97-F832-B155090E6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7229-FC1F-6B30-635A-551689AEA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5F5EF-5D6C-9530-9309-4D6F9F11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2024/1/16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4AD90-4F3E-55F3-6B50-455CE3C7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EA0FE-A7EA-36AA-A97F-CD2614D5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845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6C8A-1580-EE3D-D88A-78D174EC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7B0F3-9152-029F-23AC-F6B1F5917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A0055-C451-366C-F8D9-78F09E8AB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920E8-F293-C98D-978B-986BCB229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1D716-743E-B551-2FB3-06BCA287E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4724F-1D0C-2FCE-049D-2871154D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2024/1/16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98167C-138E-52F4-4935-0D2A150B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F6B158-BA5D-EA1E-5BF0-5BDE6195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8736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E66C0-AD44-3C22-C98A-50B70B8A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00A60-655D-6E00-C6BB-78688461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2024/1/16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C49AD-2B3C-8362-C9BE-27114FF0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1441C-773B-3424-68A6-52183E8D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8787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895516-1EF9-81E4-4463-52A975D6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2024/1/16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A309B-7735-114E-4964-FFFF74F6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3B20B-87C5-B54C-6657-7392FD73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9218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9C73-506F-2B0B-5ED6-1A34B0AB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C5AEA-2D20-AAC1-0383-4271E7CF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44DDB-C477-87CC-4E04-343D81F37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E24E4-8067-E10B-09B1-484F5704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2024/1/16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51196-239F-7EEC-9EF1-E69B8ADBF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2A89C-AF9B-B510-DBBA-ADC4D95B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7392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7B02-449B-9B8F-8FD9-FF99AFF6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A1A66-47DB-6456-6401-D78AB7D77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D2B2B-BD8C-F71C-5411-FF6DD0716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D8412-2C1C-75C2-5999-A2C8A7E9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2024/1/16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B7965-53EC-ADB3-10AC-AE8B753A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92A70-56C5-FD3F-97DD-501DFA02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7253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A1618-07BF-3A6A-FA85-1A949552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45BD2-A947-ED84-AD64-50726ED1B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9C18E-832A-AFEB-13B3-0F656D6F4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DE2F-AF12-5C4A-9F8D-ED9714E20701}" type="datetimeFigureOut">
              <a:rPr lang="en-CN" smtClean="0"/>
              <a:t>2024/1/16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6ED87-BF05-D525-F95F-91549CE2F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1D06C-ADA2-4A76-FEFB-6791CFC1C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879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13.xml"/><Relationship Id="rId7" Type="http://schemas.openxmlformats.org/officeDocument/2006/relationships/image" Target="../media/image1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14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.xml"/><Relationship Id="rId18" Type="http://schemas.openxmlformats.org/officeDocument/2006/relationships/image" Target="../media/image29.png"/><Relationship Id="rId12" Type="http://schemas.openxmlformats.org/officeDocument/2006/relationships/image" Target="../media/image35.png"/><Relationship Id="rId17" Type="http://schemas.openxmlformats.org/officeDocument/2006/relationships/customXml" Target="../ink/ink18.xml"/><Relationship Id="rId2" Type="http://schemas.openxmlformats.org/officeDocument/2006/relationships/customXml" Target="../ink/ink1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15" Type="http://schemas.openxmlformats.org/officeDocument/2006/relationships/customXml" Target="../ink/ink17.xml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34.png"/><Relationship Id="rId1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310.png"/><Relationship Id="rId12" Type="http://schemas.openxmlformats.org/officeDocument/2006/relationships/customXml" Target="../ink/ink23.xml"/><Relationship Id="rId17" Type="http://schemas.openxmlformats.org/officeDocument/2006/relationships/customXml" Target="../ink/ink25.xml"/><Relationship Id="rId2" Type="http://schemas.openxmlformats.org/officeDocument/2006/relationships/image" Target="../media/image2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33.png"/><Relationship Id="rId5" Type="http://schemas.openxmlformats.org/officeDocument/2006/relationships/image" Target="../media/image300.png"/><Relationship Id="rId15" Type="http://schemas.openxmlformats.org/officeDocument/2006/relationships/customXml" Target="../ink/ink24.xml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32.png"/><Relationship Id="rId1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.xml"/><Relationship Id="rId18" Type="http://schemas.openxmlformats.org/officeDocument/2006/relationships/customXml" Target="../ink/ink29.xml"/><Relationship Id="rId12" Type="http://schemas.openxmlformats.org/officeDocument/2006/relationships/image" Target="../media/image40.png"/><Relationship Id="rId17" Type="http://schemas.openxmlformats.org/officeDocument/2006/relationships/image" Target="../media/image28.png"/><Relationship Id="rId2" Type="http://schemas.openxmlformats.org/officeDocument/2006/relationships/customXml" Target="../ink/ink26.xml"/><Relationship Id="rId16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5.png"/><Relationship Id="rId19" Type="http://schemas.openxmlformats.org/officeDocument/2006/relationships/image" Target="../media/image29.png"/><Relationship Id="rId1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.xml"/><Relationship Id="rId18" Type="http://schemas.openxmlformats.org/officeDocument/2006/relationships/customXml" Target="../ink/ink33.xml"/><Relationship Id="rId12" Type="http://schemas.openxmlformats.org/officeDocument/2006/relationships/image" Target="../media/image40.png"/><Relationship Id="rId17" Type="http://schemas.openxmlformats.org/officeDocument/2006/relationships/image" Target="../media/image28.png"/><Relationship Id="rId2" Type="http://schemas.openxmlformats.org/officeDocument/2006/relationships/customXml" Target="../ink/ink30.xml"/><Relationship Id="rId16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5.png"/><Relationship Id="rId19" Type="http://schemas.openxmlformats.org/officeDocument/2006/relationships/image" Target="../media/image29.png"/><Relationship Id="rId1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.xml"/><Relationship Id="rId18" Type="http://schemas.openxmlformats.org/officeDocument/2006/relationships/customXml" Target="../ink/ink37.xml"/><Relationship Id="rId12" Type="http://schemas.openxmlformats.org/officeDocument/2006/relationships/image" Target="../media/image40.png"/><Relationship Id="rId17" Type="http://schemas.openxmlformats.org/officeDocument/2006/relationships/image" Target="../media/image28.png"/><Relationship Id="rId2" Type="http://schemas.openxmlformats.org/officeDocument/2006/relationships/customXml" Target="../ink/ink34.xml"/><Relationship Id="rId16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5.png"/><Relationship Id="rId19" Type="http://schemas.openxmlformats.org/officeDocument/2006/relationships/image" Target="../media/image29.png"/><Relationship Id="rId1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5.png"/><Relationship Id="rId7" Type="http://schemas.openxmlformats.org/officeDocument/2006/relationships/image" Target="../media/image3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5.png"/><Relationship Id="rId7" Type="http://schemas.openxmlformats.org/officeDocument/2006/relationships/image" Target="../media/image3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5.png"/><Relationship Id="rId7" Type="http://schemas.openxmlformats.org/officeDocument/2006/relationships/image" Target="../media/image3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18" Type="http://schemas.openxmlformats.org/officeDocument/2006/relationships/customXml" Target="../ink/ink45.xml"/><Relationship Id="rId3" Type="http://schemas.openxmlformats.org/officeDocument/2006/relationships/image" Target="../media/image54.png"/><Relationship Id="rId21" Type="http://schemas.openxmlformats.org/officeDocument/2006/relationships/image" Target="../media/image68.png"/><Relationship Id="rId7" Type="http://schemas.openxmlformats.org/officeDocument/2006/relationships/customXml" Target="../ink/ink38.xml"/><Relationship Id="rId12" Type="http://schemas.openxmlformats.org/officeDocument/2006/relationships/customXml" Target="../ink/ink41.xml"/><Relationship Id="rId17" Type="http://schemas.openxmlformats.org/officeDocument/2006/relationships/customXml" Target="../ink/ink44.xml"/><Relationship Id="rId25" Type="http://schemas.openxmlformats.org/officeDocument/2006/relationships/image" Target="../media/image70.png"/><Relationship Id="rId2" Type="http://schemas.openxmlformats.org/officeDocument/2006/relationships/image" Target="../media/image52.png"/><Relationship Id="rId16" Type="http://schemas.openxmlformats.org/officeDocument/2006/relationships/image" Target="../media/image62.png"/><Relationship Id="rId20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customXml" Target="../ink/ink40.xml"/><Relationship Id="rId24" Type="http://schemas.openxmlformats.org/officeDocument/2006/relationships/customXml" Target="../ink/ink48.xml"/><Relationship Id="rId5" Type="http://schemas.openxmlformats.org/officeDocument/2006/relationships/image" Target="../media/image56.png"/><Relationship Id="rId15" Type="http://schemas.openxmlformats.org/officeDocument/2006/relationships/customXml" Target="../ink/ink43.xml"/><Relationship Id="rId23" Type="http://schemas.openxmlformats.org/officeDocument/2006/relationships/image" Target="../media/image69.png"/><Relationship Id="rId10" Type="http://schemas.openxmlformats.org/officeDocument/2006/relationships/image" Target="../media/image59.png"/><Relationship Id="rId19" Type="http://schemas.openxmlformats.org/officeDocument/2006/relationships/image" Target="../media/image63.png"/><Relationship Id="rId4" Type="http://schemas.openxmlformats.org/officeDocument/2006/relationships/image" Target="../media/image55.png"/><Relationship Id="rId9" Type="http://schemas.openxmlformats.org/officeDocument/2006/relationships/customXml" Target="../ink/ink39.xml"/><Relationship Id="rId14" Type="http://schemas.openxmlformats.org/officeDocument/2006/relationships/customXml" Target="../ink/ink42.xml"/><Relationship Id="rId22" Type="http://schemas.openxmlformats.org/officeDocument/2006/relationships/customXml" Target="../ink/ink4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image" Target="../media/image69.png"/><Relationship Id="rId3" Type="http://schemas.openxmlformats.org/officeDocument/2006/relationships/image" Target="../media/image54.png"/><Relationship Id="rId7" Type="http://schemas.openxmlformats.org/officeDocument/2006/relationships/image" Target="../media/image72.png"/><Relationship Id="rId12" Type="http://schemas.openxmlformats.org/officeDocument/2006/relationships/customXml" Target="../ink/ink51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76.png"/><Relationship Id="rId10" Type="http://schemas.openxmlformats.org/officeDocument/2006/relationships/customXml" Target="../ink/ink50.xml"/><Relationship Id="rId4" Type="http://schemas.openxmlformats.org/officeDocument/2006/relationships/image" Target="../media/image55.png"/><Relationship Id="rId9" Type="http://schemas.openxmlformats.org/officeDocument/2006/relationships/image" Target="../media/image63.png"/><Relationship Id="rId14" Type="http://schemas.openxmlformats.org/officeDocument/2006/relationships/customXml" Target="../ink/ink5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69.png"/><Relationship Id="rId18" Type="http://schemas.openxmlformats.org/officeDocument/2006/relationships/image" Target="../media/image38.png"/><Relationship Id="rId3" Type="http://schemas.openxmlformats.org/officeDocument/2006/relationships/image" Target="../media/image54.png"/><Relationship Id="rId7" Type="http://schemas.openxmlformats.org/officeDocument/2006/relationships/image" Target="../media/image72.png"/><Relationship Id="rId12" Type="http://schemas.openxmlformats.org/officeDocument/2006/relationships/customXml" Target="../ink/ink55.xml"/><Relationship Id="rId17" Type="http://schemas.openxmlformats.org/officeDocument/2006/relationships/image" Target="../media/image37.png"/><Relationship Id="rId2" Type="http://schemas.openxmlformats.org/officeDocument/2006/relationships/image" Target="../media/image77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76.png"/><Relationship Id="rId10" Type="http://schemas.openxmlformats.org/officeDocument/2006/relationships/customXml" Target="../ink/ink54.xml"/><Relationship Id="rId19" Type="http://schemas.openxmlformats.org/officeDocument/2006/relationships/image" Target="../media/image82.png"/><Relationship Id="rId4" Type="http://schemas.openxmlformats.org/officeDocument/2006/relationships/image" Target="../media/image55.png"/><Relationship Id="rId9" Type="http://schemas.openxmlformats.org/officeDocument/2006/relationships/image" Target="../media/image63.png"/><Relationship Id="rId14" Type="http://schemas.openxmlformats.org/officeDocument/2006/relationships/customXml" Target="../ink/ink5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13" Type="http://schemas.openxmlformats.org/officeDocument/2006/relationships/image" Target="../media/image85.png"/><Relationship Id="rId3" Type="http://schemas.openxmlformats.org/officeDocument/2006/relationships/image" Target="../media/image470.png"/><Relationship Id="rId7" Type="http://schemas.openxmlformats.org/officeDocument/2006/relationships/image" Target="../media/image81.png"/><Relationship Id="rId12" Type="http://schemas.openxmlformats.org/officeDocument/2006/relationships/customXml" Target="../ink/ink59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image" Target="../media/image500.png"/><Relationship Id="rId15" Type="http://schemas.openxmlformats.org/officeDocument/2006/relationships/image" Target="../media/image86.png"/><Relationship Id="rId10" Type="http://schemas.openxmlformats.org/officeDocument/2006/relationships/customXml" Target="../ink/ink58.xml"/><Relationship Id="rId4" Type="http://schemas.openxmlformats.org/officeDocument/2006/relationships/image" Target="../media/image480.png"/><Relationship Id="rId9" Type="http://schemas.openxmlformats.org/officeDocument/2006/relationships/image" Target="../media/image83.png"/><Relationship Id="rId14" Type="http://schemas.openxmlformats.org/officeDocument/2006/relationships/customXml" Target="../ink/ink6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840.png"/><Relationship Id="rId7" Type="http://schemas.openxmlformats.org/officeDocument/2006/relationships/image" Target="../media/image88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Relationship Id="rId5" Type="http://schemas.openxmlformats.org/officeDocument/2006/relationships/image" Target="../media/image860.png"/><Relationship Id="rId10" Type="http://schemas.openxmlformats.org/officeDocument/2006/relationships/image" Target="../media/image39.png"/><Relationship Id="rId4" Type="http://schemas.openxmlformats.org/officeDocument/2006/relationships/image" Target="../media/image850.png"/><Relationship Id="rId9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13" Type="http://schemas.openxmlformats.org/officeDocument/2006/relationships/image" Target="../media/image47.png"/><Relationship Id="rId3" Type="http://schemas.openxmlformats.org/officeDocument/2006/relationships/image" Target="../media/image840.png"/><Relationship Id="rId7" Type="http://schemas.openxmlformats.org/officeDocument/2006/relationships/image" Target="../media/image940.png"/><Relationship Id="rId12" Type="http://schemas.openxmlformats.org/officeDocument/2006/relationships/image" Target="../media/image9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90.png"/><Relationship Id="rId5" Type="http://schemas.openxmlformats.org/officeDocument/2006/relationships/image" Target="../media/image930.png"/><Relationship Id="rId10" Type="http://schemas.openxmlformats.org/officeDocument/2006/relationships/image" Target="../media/image880.png"/><Relationship Id="rId4" Type="http://schemas.openxmlformats.org/officeDocument/2006/relationships/image" Target="../media/image850.png"/><Relationship Id="rId9" Type="http://schemas.openxmlformats.org/officeDocument/2006/relationships/image" Target="../media/image870.png"/><Relationship Id="rId1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customXml" Target="../ink/ink6.xml"/><Relationship Id="rId3" Type="http://schemas.openxmlformats.org/officeDocument/2006/relationships/image" Target="../media/image5.png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9.png"/><Relationship Id="rId10" Type="http://schemas.openxmlformats.org/officeDocument/2006/relationships/image" Target="../media/image610.png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8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4.png"/><Relationship Id="rId13" Type="http://schemas.openxmlformats.org/officeDocument/2006/relationships/image" Target="../media/image540.png"/><Relationship Id="rId3" Type="http://schemas.openxmlformats.org/officeDocument/2006/relationships/image" Target="../media/image111.png"/><Relationship Id="rId17" Type="http://schemas.openxmlformats.org/officeDocument/2006/relationships/image" Target="../media/image113.png"/><Relationship Id="rId2" Type="http://schemas.openxmlformats.org/officeDocument/2006/relationships/image" Target="../media/image88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50.png"/><Relationship Id="rId19" Type="http://schemas.openxmlformats.org/officeDocument/2006/relationships/customXml" Target="../ink/ink62.xml"/><Relationship Id="rId4" Type="http://schemas.openxmlformats.org/officeDocument/2006/relationships/customXml" Target="../ink/ink6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13" Type="http://schemas.openxmlformats.org/officeDocument/2006/relationships/image" Target="../media/image23.svg"/><Relationship Id="rId3" Type="http://schemas.openxmlformats.org/officeDocument/2006/relationships/image" Target="../media/image20.svg"/><Relationship Id="rId7" Type="http://schemas.openxmlformats.org/officeDocument/2006/relationships/image" Target="../media/image100.png"/><Relationship Id="rId12" Type="http://schemas.openxmlformats.org/officeDocument/2006/relationships/image" Target="../media/image22.png"/><Relationship Id="rId17" Type="http://schemas.openxmlformats.org/officeDocument/2006/relationships/image" Target="../media/image93.png"/><Relationship Id="rId2" Type="http://schemas.openxmlformats.org/officeDocument/2006/relationships/image" Target="../media/image19.png"/><Relationship Id="rId16" Type="http://schemas.openxmlformats.org/officeDocument/2006/relationships/customXml" Target="../ink/ink6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11" Type="http://schemas.openxmlformats.org/officeDocument/2006/relationships/image" Target="../media/image102.png"/><Relationship Id="rId5" Type="http://schemas.openxmlformats.org/officeDocument/2006/relationships/image" Target="../media/image98.png"/><Relationship Id="rId15" Type="http://schemas.openxmlformats.org/officeDocument/2006/relationships/image" Target="../media/image921.png"/><Relationship Id="rId10" Type="http://schemas.openxmlformats.org/officeDocument/2006/relationships/customXml" Target="../ink/ink66.xml"/><Relationship Id="rId4" Type="http://schemas.openxmlformats.org/officeDocument/2006/relationships/customXml" Target="../ink/ink63.xml"/><Relationship Id="rId9" Type="http://schemas.openxmlformats.org/officeDocument/2006/relationships/image" Target="../media/image101.png"/><Relationship Id="rId14" Type="http://schemas.openxmlformats.org/officeDocument/2006/relationships/customXml" Target="../ink/ink6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0.png"/><Relationship Id="rId3" Type="http://schemas.openxmlformats.org/officeDocument/2006/relationships/image" Target="../media/image8800.png"/><Relationship Id="rId7" Type="http://schemas.openxmlformats.org/officeDocument/2006/relationships/image" Target="../media/image9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0.png"/><Relationship Id="rId5" Type="http://schemas.openxmlformats.org/officeDocument/2006/relationships/image" Target="../media/image910.png"/><Relationship Id="rId4" Type="http://schemas.openxmlformats.org/officeDocument/2006/relationships/image" Target="../media/image97.png"/><Relationship Id="rId9" Type="http://schemas.openxmlformats.org/officeDocument/2006/relationships/image" Target="../media/image9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customXml" Target="../ink/ink8.xml"/><Relationship Id="rId12" Type="http://schemas.openxmlformats.org/officeDocument/2006/relationships/customXml" Target="../ink/ink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customXml" Target="../ink/ink7.xml"/><Relationship Id="rId10" Type="http://schemas.openxmlformats.org/officeDocument/2006/relationships/customXml" Target="../ink/ink9.xml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0.png"/><Relationship Id="rId3" Type="http://schemas.openxmlformats.org/officeDocument/2006/relationships/image" Target="../media/image8800.png"/><Relationship Id="rId7" Type="http://schemas.openxmlformats.org/officeDocument/2006/relationships/image" Target="../media/image99.png"/><Relationship Id="rId12" Type="http://schemas.openxmlformats.org/officeDocument/2006/relationships/image" Target="../media/image98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0.png"/><Relationship Id="rId11" Type="http://schemas.openxmlformats.org/officeDocument/2006/relationships/image" Target="../media/image970.png"/><Relationship Id="rId5" Type="http://schemas.openxmlformats.org/officeDocument/2006/relationships/image" Target="../media/image910.png"/><Relationship Id="rId10" Type="http://schemas.openxmlformats.org/officeDocument/2006/relationships/image" Target="../media/image950.png"/><Relationship Id="rId4" Type="http://schemas.openxmlformats.org/officeDocument/2006/relationships/image" Target="../media/image97.png"/><Relationship Id="rId9" Type="http://schemas.openxmlformats.org/officeDocument/2006/relationships/image" Target="../media/image9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7" Type="http://schemas.openxmlformats.org/officeDocument/2006/relationships/image" Target="../media/image104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5" Type="http://schemas.openxmlformats.org/officeDocument/2006/relationships/image" Target="../media/image1020.png"/><Relationship Id="rId4" Type="http://schemas.openxmlformats.org/officeDocument/2006/relationships/image" Target="../media/image10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F2862-BC2A-9123-3882-C30F877C9815}"/>
              </a:ext>
            </a:extLst>
          </p:cNvPr>
          <p:cNvSpPr txBox="1">
            <a:spLocks/>
          </p:cNvSpPr>
          <p:nvPr/>
        </p:nvSpPr>
        <p:spPr>
          <a:xfrm>
            <a:off x="1211766" y="1186856"/>
            <a:ext cx="999521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>
                <a:latin typeface="+mn-lt"/>
                <a:cs typeface="Cavolini" panose="03000502040302020204" pitchFamily="66" charset="0"/>
              </a:rPr>
              <a:t>Local</a:t>
            </a:r>
            <a:r>
              <a:rPr lang="zh-CN" altLang="en-US" sz="4800" dirty="0">
                <a:latin typeface="+mn-lt"/>
                <a:cs typeface="Cavolini" panose="03000502040302020204" pitchFamily="66" charset="0"/>
              </a:rPr>
              <a:t> </a:t>
            </a:r>
            <a:r>
              <a:rPr lang="en-US" altLang="zh-CN" sz="4800" dirty="0">
                <a:latin typeface="+mn-lt"/>
                <a:cs typeface="Cavolini" panose="03000502040302020204" pitchFamily="66" charset="0"/>
              </a:rPr>
              <a:t>Hamiltonian</a:t>
            </a:r>
            <a:r>
              <a:rPr lang="zh-CN" altLang="en-US" sz="4800" dirty="0">
                <a:latin typeface="+mn-lt"/>
                <a:cs typeface="Cavolini" panose="03000502040302020204" pitchFamily="66" charset="0"/>
              </a:rPr>
              <a:t> </a:t>
            </a:r>
            <a:r>
              <a:rPr lang="en-US" altLang="zh-CN" sz="4800" dirty="0">
                <a:latin typeface="+mn-lt"/>
                <a:cs typeface="Cavolini" panose="03000502040302020204" pitchFamily="66" charset="0"/>
              </a:rPr>
              <a:t>Problem</a:t>
            </a:r>
            <a:r>
              <a:rPr lang="zh-CN" altLang="en-US" sz="4800" dirty="0">
                <a:latin typeface="+mn-lt"/>
                <a:cs typeface="Cavolini" panose="03000502040302020204" pitchFamily="66" charset="0"/>
              </a:rPr>
              <a:t> </a:t>
            </a:r>
            <a:r>
              <a:rPr lang="en-US" altLang="zh-CN" sz="4800" dirty="0">
                <a:latin typeface="+mn-lt"/>
                <a:cs typeface="Cavolini" panose="03000502040302020204" pitchFamily="66" charset="0"/>
              </a:rPr>
              <a:t>with</a:t>
            </a:r>
            <a:r>
              <a:rPr lang="zh-CN" altLang="en-US" sz="4800" dirty="0">
                <a:latin typeface="+mn-lt"/>
                <a:cs typeface="Cavolini" panose="03000502040302020204" pitchFamily="66" charset="0"/>
              </a:rPr>
              <a:t> </a:t>
            </a:r>
            <a:r>
              <a:rPr lang="en-US" altLang="zh-CN" sz="4800" dirty="0">
                <a:latin typeface="+mn-lt"/>
                <a:cs typeface="Cavolini" panose="03000502040302020204" pitchFamily="66" charset="0"/>
              </a:rPr>
              <a:t>succinct</a:t>
            </a:r>
            <a:r>
              <a:rPr lang="zh-CN" altLang="en-US" sz="4800" dirty="0">
                <a:latin typeface="+mn-lt"/>
                <a:cs typeface="Cavolini" panose="03000502040302020204" pitchFamily="66" charset="0"/>
              </a:rPr>
              <a:t> </a:t>
            </a:r>
            <a:r>
              <a:rPr lang="en-US" altLang="zh-CN" sz="4800" dirty="0">
                <a:latin typeface="+mn-lt"/>
                <a:cs typeface="Cavolini" panose="03000502040302020204" pitchFamily="66" charset="0"/>
              </a:rPr>
              <a:t>ground</a:t>
            </a:r>
            <a:r>
              <a:rPr lang="zh-CN" altLang="en-US" sz="4800" dirty="0">
                <a:latin typeface="+mn-lt"/>
                <a:cs typeface="Cavolini" panose="03000502040302020204" pitchFamily="66" charset="0"/>
              </a:rPr>
              <a:t> </a:t>
            </a:r>
            <a:r>
              <a:rPr lang="en-US" altLang="zh-CN" sz="4800" dirty="0">
                <a:latin typeface="+mn-lt"/>
                <a:cs typeface="Cavolini" panose="03000502040302020204" pitchFamily="66" charset="0"/>
              </a:rPr>
              <a:t>state</a:t>
            </a:r>
          </a:p>
          <a:p>
            <a:pPr algn="ctr"/>
            <a:r>
              <a:rPr lang="en-US" altLang="zh-CN" sz="4800" dirty="0">
                <a:latin typeface="+mn-lt"/>
                <a:cs typeface="Cavolini" panose="03000502040302020204" pitchFamily="66" charset="0"/>
              </a:rPr>
              <a:t>is</a:t>
            </a:r>
            <a:r>
              <a:rPr lang="zh-CN" altLang="en-US" sz="4800" dirty="0">
                <a:latin typeface="+mn-lt"/>
                <a:cs typeface="Cavolini" panose="03000502040302020204" pitchFamily="66" charset="0"/>
              </a:rPr>
              <a:t> </a:t>
            </a:r>
            <a:r>
              <a:rPr lang="en-US" altLang="zh-CN" sz="4800" dirty="0">
                <a:latin typeface="+mn-lt"/>
                <a:cs typeface="Cavolini" panose="03000502040302020204" pitchFamily="66" charset="0"/>
              </a:rPr>
              <a:t>MA-complete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812F5-5A4B-0FA8-4757-605C28E588F8}"/>
              </a:ext>
            </a:extLst>
          </p:cNvPr>
          <p:cNvSpPr txBox="1"/>
          <p:nvPr/>
        </p:nvSpPr>
        <p:spPr>
          <a:xfrm>
            <a:off x="2967828" y="3967212"/>
            <a:ext cx="6097904" cy="88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Jiaqing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Jiang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Caltech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CMS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&amp;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IQIM</a:t>
            </a:r>
            <a:r>
              <a:rPr lang="zh-CN" altLang="en-US" sz="24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endParaRPr lang="en-US" altLang="zh-CN" sz="2400" dirty="0">
              <a:latin typeface="+mn-lt"/>
              <a:cs typeface="Cavolini" panose="0300050204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00874-037F-A122-A5BA-D0EB31484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458" y="5449820"/>
            <a:ext cx="1689084" cy="111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13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2222-29CF-9050-4646-B5528BD2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6530"/>
              <a:ext cx="10515600" cy="3769652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623323590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state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 err="1"/>
                            <a:t>amplitutes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Assume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has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succinct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classical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02060"/>
                              </a:solidFill>
                            </a:rPr>
                            <a:t>description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NP??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QMA??</a:t>
                          </a:r>
                          <a:endParaRPr lang="en-CN" sz="2400" b="1" dirty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</a:rPr>
                            <a:t>Today’s</a:t>
                          </a:r>
                          <a:r>
                            <a:rPr lang="zh-CN" altLang="en-US" sz="2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</a:rPr>
                            <a:t>focus:</a:t>
                          </a:r>
                          <a:r>
                            <a:rPr lang="zh-CN" altLang="en-US" sz="2400" b="1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endParaRPr lang="en-US" altLang="zh-CN" sz="2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Complexity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Implication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of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succinct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ground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state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assumption?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  <a:alpha val="56929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Heuristic</a:t>
                          </a:r>
                          <a:r>
                            <a:rPr lang="zh-CN" altLang="en-US" sz="24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might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work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practical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case.</a:t>
                          </a:r>
                          <a:r>
                            <a:rPr lang="zh-CN" altLang="en-US" sz="2400" dirty="0"/>
                            <a:t> </a:t>
                          </a:r>
                          <a:endParaRPr lang="en-US" altLang="zh-CN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26745009"/>
                  </p:ext>
                </p:extLst>
              </p:nvPr>
            </p:nvGraphicFramePr>
            <p:xfrm>
              <a:off x="838200" y="1826530"/>
              <a:ext cx="10515600" cy="3769652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623323590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242" t="-69231" r="-100483" b="-3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Assume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has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succinct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classical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02060"/>
                              </a:solidFill>
                            </a:rPr>
                            <a:t>description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NP??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QMA??</a:t>
                          </a:r>
                          <a:endParaRPr lang="en-CN" sz="2400" b="1" dirty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</a:rPr>
                            <a:t>Today’s</a:t>
                          </a:r>
                          <a:r>
                            <a:rPr lang="zh-CN" altLang="en-US" sz="2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</a:rPr>
                            <a:t>focus:</a:t>
                          </a:r>
                          <a:r>
                            <a:rPr lang="zh-CN" altLang="en-US" sz="2400" b="1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endParaRPr lang="en-US" altLang="zh-CN" sz="2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Complexity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Implication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of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succinct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ground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state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assumption?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  <a:alpha val="56929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Heuristic</a:t>
                          </a:r>
                          <a:r>
                            <a:rPr lang="zh-CN" altLang="en-US" sz="24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might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work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practical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case.</a:t>
                          </a:r>
                          <a:r>
                            <a:rPr lang="zh-CN" altLang="en-US" sz="2400" dirty="0"/>
                            <a:t> </a:t>
                          </a:r>
                          <a:endParaRPr lang="en-US" altLang="zh-CN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307FB8B-DBEC-6940-B61D-9D53027149A4}"/>
              </a:ext>
            </a:extLst>
          </p:cNvPr>
          <p:cNvSpPr txBox="1"/>
          <p:nvPr/>
        </p:nvSpPr>
        <p:spPr>
          <a:xfrm>
            <a:off x="2633546" y="1341096"/>
            <a:ext cx="7937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LHP:</a:t>
            </a:r>
            <a:r>
              <a:rPr lang="zh-CN" altLang="en-US" sz="2400" dirty="0"/>
              <a:t> </a:t>
            </a:r>
            <a:r>
              <a:rPr lang="en-US" altLang="zh-CN" sz="2400" dirty="0"/>
              <a:t>Given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en-US" altLang="zh-CN" sz="2400" dirty="0" err="1"/>
              <a:t>H,a,b</a:t>
            </a:r>
            <a:r>
              <a:rPr lang="en-US" altLang="zh-CN" sz="2400" dirty="0"/>
              <a:t>),</a:t>
            </a:r>
            <a:r>
              <a:rPr lang="zh-CN" altLang="en-US" sz="2400" dirty="0"/>
              <a:t> </a:t>
            </a:r>
            <a:r>
              <a:rPr lang="en-US" sz="2400" dirty="0"/>
              <a:t>Decide </a:t>
            </a:r>
            <a:r>
              <a:rPr lang="el-GR" sz="2400" dirty="0"/>
              <a:t>λ(</a:t>
            </a:r>
            <a:r>
              <a:rPr lang="en-US" sz="2400" dirty="0"/>
              <a:t>H)≤a or  </a:t>
            </a:r>
            <a:r>
              <a:rPr lang="el-GR" sz="2400" dirty="0"/>
              <a:t>λ(</a:t>
            </a:r>
            <a:r>
              <a:rPr lang="en-US" sz="2400" dirty="0"/>
              <a:t>H)≥b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b-a&gt;1/poly(n)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DCB25-3612-B363-899C-87CB6CC2D8FE}"/>
              </a:ext>
            </a:extLst>
          </p:cNvPr>
          <p:cNvSpPr/>
          <p:nvPr/>
        </p:nvSpPr>
        <p:spPr>
          <a:xfrm>
            <a:off x="612007" y="3120189"/>
            <a:ext cx="10741793" cy="61762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31938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2482C-492E-E977-BC88-1A0C20F4F3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8640" y="1068090"/>
                <a:ext cx="10515600" cy="236091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LHP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succinct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ground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states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altLang="zh-CN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altLang="zh-CN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altLang="zh-CN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zh-CN" alt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US" altLang="zh-CN" sz="28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b-a&gt;1/poly(n)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Yes: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1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λ</m:t>
                    </m:r>
                  </m:oMath>
                </a14:m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(H)&lt;a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exists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succinct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ground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state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𝜓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No:</a:t>
                </a: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1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λ</m:t>
                    </m:r>
                  </m:oMath>
                </a14:m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(H)&gt;b?</a:t>
                </a:r>
              </a:p>
              <a:p>
                <a:endParaRPr lang="en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2482C-492E-E977-BC88-1A0C20F4F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0" y="1068090"/>
                <a:ext cx="10515600" cy="2360910"/>
              </a:xfrm>
              <a:blipFill>
                <a:blip r:embed="rId2"/>
                <a:stretch>
                  <a:fillRect l="-1086" t="-4813" b="-267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2C3973-F112-4563-0F79-351196666320}"/>
                  </a:ext>
                </a:extLst>
              </p14:cNvPr>
              <p14:cNvContentPartPr/>
              <p14:nvPr/>
            </p14:nvContentPartPr>
            <p14:xfrm>
              <a:off x="5806440" y="2966504"/>
              <a:ext cx="357840" cy="37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2C3973-F112-4563-0F79-351196666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7440" y="2957495"/>
                <a:ext cx="375480" cy="388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24D2CB-9AF8-3029-26D9-52256C7692BE}"/>
                  </a:ext>
                </a:extLst>
              </p14:cNvPr>
              <p14:cNvContentPartPr/>
              <p14:nvPr/>
            </p14:nvContentPartPr>
            <p14:xfrm>
              <a:off x="5709240" y="2913344"/>
              <a:ext cx="276120" cy="19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24D2CB-9AF8-3029-26D9-52256C7692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00240" y="2904344"/>
                <a:ext cx="293760" cy="216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D01078E-056F-A03E-5B31-0B5CAB7FC74C}"/>
              </a:ext>
            </a:extLst>
          </p:cNvPr>
          <p:cNvSpPr txBox="1"/>
          <p:nvPr/>
        </p:nvSpPr>
        <p:spPr>
          <a:xfrm>
            <a:off x="6164280" y="2843159"/>
            <a:ext cx="40751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B050"/>
                </a:solidFill>
              </a:rPr>
              <a:t>Succinct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classical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description;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B050"/>
                </a:solidFill>
              </a:rPr>
              <a:t>More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general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than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MPS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r>
              <a:rPr lang="en-US" altLang="zh-CN" sz="2200" dirty="0" err="1">
                <a:solidFill>
                  <a:srgbClr val="00B050"/>
                </a:solidFill>
              </a:rPr>
              <a:t>e.t.c</a:t>
            </a:r>
            <a:endParaRPr lang="en-US" altLang="zh-CN" sz="22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B050"/>
                </a:solidFill>
              </a:rPr>
              <a:t>Does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not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imply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sample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access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693509-4875-1488-4815-BC270A180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757" y="3229768"/>
            <a:ext cx="1948147" cy="342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5D4686C-7415-D0A3-43C1-F90454C507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640" y="4483458"/>
                <a:ext cx="10515600" cy="2360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wish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prove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NP: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classical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circuit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adversarial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“ground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state”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Classically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test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whether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volini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volini" panose="020B0604020202020204" pitchFamily="34" charset="0"/>
                              </a:rPr>
                              <m:t>𝐻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𝜙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&lt;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volini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volini" panose="020B0604020202020204" pitchFamily="34" charset="0"/>
                              </a:rPr>
                              <m:t>𝐻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&gt;b?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Only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query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poly(n)</a:t>
                </a:r>
                <a:r>
                  <a:rPr lang="zh-CN" altLang="en-US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amplitudes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!	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5D4686C-7415-D0A3-43C1-F90454C50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4483458"/>
                <a:ext cx="10515600" cy="2360910"/>
              </a:xfrm>
              <a:prstGeom prst="rect">
                <a:avLst/>
              </a:prstGeom>
              <a:blipFill>
                <a:blip r:embed="rId8"/>
                <a:stretch>
                  <a:fillRect l="-1086" t="-372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74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2222-29CF-9050-4646-B5528BD2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199" y="1914834"/>
              <a:ext cx="10515600" cy="4592612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623323590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state</a:t>
                          </a:r>
                          <a:r>
                            <a:rPr lang="en-US" altLang="zh-CN" sz="2400" dirty="0"/>
                            <a:t>;</a:t>
                          </a:r>
                          <a:r>
                            <a:rPr lang="zh-CN" alt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 err="1"/>
                            <a:t>amplitutes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Assume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has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succinct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classical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02060"/>
                              </a:solidFill>
                            </a:rPr>
                            <a:t>description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>
                            <a:solidFill>
                              <a:srgbClr val="0432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>
                            <a:highlight>
                              <a:srgbClr val="FFFF00"/>
                            </a:highligh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Need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computer,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374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6156171"/>
                  </p:ext>
                </p:extLst>
              </p:nvPr>
            </p:nvGraphicFramePr>
            <p:xfrm>
              <a:off x="838199" y="1914834"/>
              <a:ext cx="10515600" cy="4592612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623323590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t="-70769" r="-100241" b="-39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Assume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has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succinct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classical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02060"/>
                              </a:solidFill>
                            </a:rPr>
                            <a:t>description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>
                            <a:solidFill>
                              <a:srgbClr val="0432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>
                            <a:highlight>
                              <a:srgbClr val="FFFF00"/>
                            </a:highligh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Need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computer,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3740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DD418D-408B-B7E1-F9C2-1D50E8279B9A}"/>
              </a:ext>
            </a:extLst>
          </p:cNvPr>
          <p:cNvSpPr txBox="1"/>
          <p:nvPr/>
        </p:nvSpPr>
        <p:spPr>
          <a:xfrm>
            <a:off x="3046142" y="1315846"/>
            <a:ext cx="6099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LHP:</a:t>
            </a:r>
            <a:r>
              <a:rPr lang="zh-CN" altLang="en-US" sz="2400" dirty="0"/>
              <a:t> </a:t>
            </a:r>
            <a:r>
              <a:rPr lang="en-US" sz="2400" dirty="0"/>
              <a:t>Decide </a:t>
            </a:r>
            <a:r>
              <a:rPr lang="el-GR" sz="2400" dirty="0"/>
              <a:t>λ(</a:t>
            </a:r>
            <a:r>
              <a:rPr lang="en-US" sz="2400" dirty="0"/>
              <a:t>H)≤a or  </a:t>
            </a:r>
            <a:r>
              <a:rPr lang="el-GR" sz="2400" dirty="0"/>
              <a:t>λ(</a:t>
            </a:r>
            <a:r>
              <a:rPr lang="en-US" sz="2400" dirty="0"/>
              <a:t>H)≥b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b-a&gt;1/poly(n)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49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2222-29CF-9050-4646-B5528BD2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199" y="1914834"/>
              <a:ext cx="10515600" cy="4592612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623323590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state</a:t>
                          </a:r>
                          <a:r>
                            <a:rPr lang="en-US" altLang="zh-CN" sz="2400" dirty="0"/>
                            <a:t>;</a:t>
                          </a:r>
                          <a:r>
                            <a:rPr lang="zh-CN" alt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 err="1"/>
                            <a:t>amplitutes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Assume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has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succinct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classical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02060"/>
                              </a:solidFill>
                            </a:rPr>
                            <a:t>description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>
                            <a:solidFill>
                              <a:srgbClr val="0432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Main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result: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LHP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with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432FF"/>
                              </a:solidFill>
                              <a:highlight>
                                <a:srgbClr val="FFFF00"/>
                              </a:highlight>
                            </a:rPr>
                            <a:t>succinct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ground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state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is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MA-Complete</a:t>
                          </a:r>
                          <a:r>
                            <a:rPr lang="en-US" altLang="zh-CN" sz="2400" b="1" dirty="0">
                              <a:highlight>
                                <a:srgbClr val="FFFF00"/>
                              </a:highlight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Randomized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analogy</a:t>
                          </a:r>
                          <a:r>
                            <a:rPr lang="zh-CN" altLang="en-US" sz="2400" kern="120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of</a:t>
                          </a:r>
                          <a:r>
                            <a:rPr lang="zh-CN" altLang="en-US" sz="2400" kern="120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NP.</a:t>
                          </a:r>
                          <a:endParaRPr lang="en-US" altLang="zh-CN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Need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computer,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374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69937787"/>
                  </p:ext>
                </p:extLst>
              </p:nvPr>
            </p:nvGraphicFramePr>
            <p:xfrm>
              <a:off x="838199" y="1914834"/>
              <a:ext cx="10515600" cy="4592612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623323590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t="-70769" r="-100241" b="-39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Assume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has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succinct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classical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02060"/>
                              </a:solidFill>
                            </a:rPr>
                            <a:t>description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>
                            <a:solidFill>
                              <a:srgbClr val="0432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Main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result: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LHP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with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432FF"/>
                              </a:solidFill>
                              <a:highlight>
                                <a:srgbClr val="FFFF00"/>
                              </a:highlight>
                            </a:rPr>
                            <a:t>succinct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ground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state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is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MA-Complete</a:t>
                          </a:r>
                          <a:r>
                            <a:rPr lang="en-US" altLang="zh-CN" sz="2400" b="1" dirty="0">
                              <a:highlight>
                                <a:srgbClr val="FFFF00"/>
                              </a:highlight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Randomized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analogy</a:t>
                          </a:r>
                          <a:r>
                            <a:rPr lang="zh-CN" altLang="en-US" sz="2400" kern="120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of</a:t>
                          </a:r>
                          <a:r>
                            <a:rPr lang="zh-CN" altLang="en-US" sz="2400" kern="120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NP.</a:t>
                          </a:r>
                          <a:endParaRPr lang="en-US" altLang="zh-CN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Need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computer,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3740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DD418D-408B-B7E1-F9C2-1D50E8279B9A}"/>
              </a:ext>
            </a:extLst>
          </p:cNvPr>
          <p:cNvSpPr txBox="1"/>
          <p:nvPr/>
        </p:nvSpPr>
        <p:spPr>
          <a:xfrm>
            <a:off x="3046142" y="1315846"/>
            <a:ext cx="6099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LHP:</a:t>
            </a:r>
            <a:r>
              <a:rPr lang="zh-CN" altLang="en-US" sz="2400" dirty="0"/>
              <a:t> </a:t>
            </a:r>
            <a:r>
              <a:rPr lang="en-US" sz="2400" dirty="0"/>
              <a:t>Decide </a:t>
            </a:r>
            <a:r>
              <a:rPr lang="el-GR" sz="2400" dirty="0"/>
              <a:t>λ(</a:t>
            </a:r>
            <a:r>
              <a:rPr lang="en-US" sz="2400" dirty="0"/>
              <a:t>H)≤a or  </a:t>
            </a:r>
            <a:r>
              <a:rPr lang="el-GR" sz="2400" dirty="0"/>
              <a:t>λ(</a:t>
            </a:r>
            <a:r>
              <a:rPr lang="en-US" sz="2400" dirty="0"/>
              <a:t>H)≥b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b-a&gt;1/poly(n)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03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2222-29CF-9050-4646-B5528BD2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199" y="1914834"/>
              <a:ext cx="10515600" cy="4592612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623323590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state</a:t>
                          </a:r>
                          <a:r>
                            <a:rPr lang="en-US" altLang="zh-CN" sz="2400" dirty="0"/>
                            <a:t>;</a:t>
                          </a:r>
                          <a:r>
                            <a:rPr lang="zh-CN" alt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 err="1"/>
                            <a:t>amplitutes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Assume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has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succinct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classical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02060"/>
                              </a:solidFill>
                            </a:rPr>
                            <a:t>description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>
                            <a:solidFill>
                              <a:srgbClr val="0432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Main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result: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LHP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with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432FF"/>
                              </a:solidFill>
                              <a:highlight>
                                <a:srgbClr val="FFFF00"/>
                              </a:highlight>
                            </a:rPr>
                            <a:t>succinct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ground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state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is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MA-Complete</a:t>
                          </a:r>
                          <a:r>
                            <a:rPr lang="en-US" altLang="zh-CN" sz="2400" b="1" dirty="0">
                              <a:highlight>
                                <a:srgbClr val="FFFF00"/>
                              </a:highlight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Randomized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analogy</a:t>
                          </a:r>
                          <a:r>
                            <a:rPr lang="zh-CN" altLang="en-US" sz="2400" kern="120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of</a:t>
                          </a:r>
                          <a:r>
                            <a:rPr lang="zh-CN" altLang="en-US" sz="2400" kern="120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NP.</a:t>
                          </a:r>
                          <a:endParaRPr lang="en-US" altLang="zh-CN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Need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computer,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374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199" y="1914834"/>
              <a:ext cx="10515600" cy="4592612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623323590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t="-70769" r="-100241" b="-39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Assume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has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succinct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classical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02060"/>
                              </a:solidFill>
                            </a:rPr>
                            <a:t>description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>
                            <a:solidFill>
                              <a:srgbClr val="0432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Main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result: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LHP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with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432FF"/>
                              </a:solidFill>
                              <a:highlight>
                                <a:srgbClr val="FFFF00"/>
                              </a:highlight>
                            </a:rPr>
                            <a:t>succinct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ground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state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is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MA-Complete</a:t>
                          </a:r>
                          <a:r>
                            <a:rPr lang="en-US" altLang="zh-CN" sz="2400" b="1" dirty="0">
                              <a:highlight>
                                <a:srgbClr val="FFFF00"/>
                              </a:highlight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Randomized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analogy</a:t>
                          </a:r>
                          <a:r>
                            <a:rPr lang="zh-CN" altLang="en-US" sz="2400" kern="120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of</a:t>
                          </a:r>
                          <a:r>
                            <a:rPr lang="zh-CN" altLang="en-US" sz="2400" kern="120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NP.</a:t>
                          </a:r>
                          <a:endParaRPr lang="en-US" altLang="zh-CN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Need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computer,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3740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DD418D-408B-B7E1-F9C2-1D50E8279B9A}"/>
              </a:ext>
            </a:extLst>
          </p:cNvPr>
          <p:cNvSpPr txBox="1"/>
          <p:nvPr/>
        </p:nvSpPr>
        <p:spPr>
          <a:xfrm>
            <a:off x="3046142" y="1315846"/>
            <a:ext cx="6099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LHP:</a:t>
            </a:r>
            <a:r>
              <a:rPr lang="zh-CN" altLang="en-US" sz="2400" dirty="0"/>
              <a:t> </a:t>
            </a:r>
            <a:r>
              <a:rPr lang="en-US" sz="2400" dirty="0"/>
              <a:t>Decide </a:t>
            </a:r>
            <a:r>
              <a:rPr lang="el-GR" sz="2400" dirty="0"/>
              <a:t>λ(</a:t>
            </a:r>
            <a:r>
              <a:rPr lang="en-US" sz="2400" dirty="0"/>
              <a:t>H)≤a or  </a:t>
            </a:r>
            <a:r>
              <a:rPr lang="el-GR" sz="2400" dirty="0"/>
              <a:t>λ(</a:t>
            </a:r>
            <a:r>
              <a:rPr lang="en-US" sz="2400" dirty="0"/>
              <a:t>H)≥b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b-a&gt;1/poly(n)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AE7F8-D0CF-2369-FF51-9632C02F9197}"/>
              </a:ext>
            </a:extLst>
          </p:cNvPr>
          <p:cNvSpPr txBox="1"/>
          <p:nvPr/>
        </p:nvSpPr>
        <p:spPr>
          <a:xfrm>
            <a:off x="6095997" y="4620629"/>
            <a:ext cx="5836921" cy="1938992"/>
          </a:xfrm>
          <a:prstGeom prst="rect">
            <a:avLst/>
          </a:prstGeom>
          <a:solidFill>
            <a:schemeClr val="accent6">
              <a:lumMod val="20000"/>
              <a:lumOff val="80000"/>
              <a:alpha val="42106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432FF"/>
                </a:solidFill>
              </a:rPr>
              <a:t>Reasonable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/>
              <a:t>or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</a:rPr>
              <a:t>non-trivial</a:t>
            </a:r>
            <a:r>
              <a:rPr lang="en-US" altLang="zh-CN" sz="2400" dirty="0">
                <a:solidFill>
                  <a:srgbClr val="0070C0"/>
                </a:solidFill>
              </a:rPr>
              <a:t>?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1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2222-29CF-9050-4646-B5528BD2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199" y="1914834"/>
              <a:ext cx="10515600" cy="4592612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623323590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state</a:t>
                          </a:r>
                          <a:r>
                            <a:rPr lang="en-US" altLang="zh-CN" sz="2400" dirty="0"/>
                            <a:t>;</a:t>
                          </a:r>
                          <a:r>
                            <a:rPr lang="zh-CN" alt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 err="1"/>
                            <a:t>amplitutes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Assume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has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succinct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classical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02060"/>
                              </a:solidFill>
                            </a:rPr>
                            <a:t>description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>
                            <a:solidFill>
                              <a:srgbClr val="0432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Main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result: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LHP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with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432FF"/>
                              </a:solidFill>
                              <a:highlight>
                                <a:srgbClr val="FFFF00"/>
                              </a:highlight>
                            </a:rPr>
                            <a:t>succinct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ground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state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is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MA-Complete</a:t>
                          </a:r>
                          <a:r>
                            <a:rPr lang="en-US" altLang="zh-CN" sz="2400" b="1" dirty="0">
                              <a:highlight>
                                <a:srgbClr val="FFFF00"/>
                              </a:highlight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Randomized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analogy</a:t>
                          </a:r>
                          <a:r>
                            <a:rPr lang="zh-CN" altLang="en-US" sz="2400" kern="120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of</a:t>
                          </a:r>
                          <a:r>
                            <a:rPr lang="zh-CN" altLang="en-US" sz="2400" kern="120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NP.</a:t>
                          </a:r>
                          <a:endParaRPr lang="en-US" altLang="zh-CN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Need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computer,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374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199" y="1914834"/>
              <a:ext cx="10515600" cy="4592612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623323590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t="-70769" r="-100241" b="-39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Assume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has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succinct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classical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02060"/>
                              </a:solidFill>
                            </a:rPr>
                            <a:t>description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>
                            <a:solidFill>
                              <a:srgbClr val="0432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Main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result: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LHP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with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432FF"/>
                              </a:solidFill>
                              <a:highlight>
                                <a:srgbClr val="FFFF00"/>
                              </a:highlight>
                            </a:rPr>
                            <a:t>succinct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ground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state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dirty="0">
                              <a:highlight>
                                <a:srgbClr val="FFFF00"/>
                              </a:highlight>
                            </a:rPr>
                            <a:t>is</a:t>
                          </a:r>
                          <a:r>
                            <a:rPr lang="zh-CN" altLang="en-US" sz="2400" dirty="0"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MA-Complete</a:t>
                          </a:r>
                          <a:r>
                            <a:rPr lang="en-US" altLang="zh-CN" sz="2400" b="1" dirty="0">
                              <a:highlight>
                                <a:srgbClr val="FFFF00"/>
                              </a:highlight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Randomized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analogy</a:t>
                          </a:r>
                          <a:r>
                            <a:rPr lang="zh-CN" altLang="en-US" sz="2400" kern="120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of</a:t>
                          </a:r>
                          <a:r>
                            <a:rPr lang="zh-CN" altLang="en-US" sz="2400" kern="1200" dirty="0">
                              <a:solidFill>
                                <a:schemeClr val="dk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dk1"/>
                              </a:solidFill>
                            </a:rPr>
                            <a:t>NP.</a:t>
                          </a:r>
                          <a:endParaRPr lang="en-US" altLang="zh-CN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Need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computer,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3740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DD418D-408B-B7E1-F9C2-1D50E8279B9A}"/>
              </a:ext>
            </a:extLst>
          </p:cNvPr>
          <p:cNvSpPr txBox="1"/>
          <p:nvPr/>
        </p:nvSpPr>
        <p:spPr>
          <a:xfrm>
            <a:off x="3046142" y="1315846"/>
            <a:ext cx="6099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LHP:</a:t>
            </a:r>
            <a:r>
              <a:rPr lang="zh-CN" altLang="en-US" sz="2400" dirty="0"/>
              <a:t> </a:t>
            </a:r>
            <a:r>
              <a:rPr lang="en-US" sz="2400" dirty="0"/>
              <a:t>Decide </a:t>
            </a:r>
            <a:r>
              <a:rPr lang="el-GR" sz="2400" dirty="0"/>
              <a:t>λ(</a:t>
            </a:r>
            <a:r>
              <a:rPr lang="en-US" sz="2400" dirty="0"/>
              <a:t>H)≤a or  </a:t>
            </a:r>
            <a:r>
              <a:rPr lang="el-GR" sz="2400" dirty="0"/>
              <a:t>λ(</a:t>
            </a:r>
            <a:r>
              <a:rPr lang="en-US" sz="2400" dirty="0"/>
              <a:t>H)≥b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b-a&gt;1/poly(n)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A1B2D-8188-C2F1-4770-D822476C49D7}"/>
              </a:ext>
            </a:extLst>
          </p:cNvPr>
          <p:cNvSpPr txBox="1"/>
          <p:nvPr/>
        </p:nvSpPr>
        <p:spPr>
          <a:xfrm>
            <a:off x="6095997" y="4620629"/>
            <a:ext cx="5836921" cy="2308324"/>
          </a:xfrm>
          <a:prstGeom prst="rect">
            <a:avLst/>
          </a:prstGeom>
          <a:solidFill>
            <a:schemeClr val="accent6">
              <a:lumMod val="20000"/>
              <a:lumOff val="80000"/>
              <a:alpha val="80228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432FF"/>
                </a:solidFill>
              </a:rPr>
              <a:t>Reasonable: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poly(n)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amplitude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+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randomness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is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powerful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N" sz="24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EE6FF-4373-904E-FF76-AF2F03F6F3DA}"/>
              </a:ext>
            </a:extLst>
          </p:cNvPr>
          <p:cNvSpPr txBox="1"/>
          <p:nvPr/>
        </p:nvSpPr>
        <p:spPr>
          <a:xfrm>
            <a:off x="6095996" y="5444440"/>
            <a:ext cx="5836921" cy="1200329"/>
          </a:xfrm>
          <a:prstGeom prst="rect">
            <a:avLst/>
          </a:prstGeom>
          <a:solidFill>
            <a:schemeClr val="accent2">
              <a:lumMod val="20000"/>
              <a:lumOff val="80000"/>
              <a:alpha val="80228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432FF"/>
                </a:solidFill>
              </a:rPr>
              <a:t>Non-trivial</a:t>
            </a:r>
            <a:r>
              <a:rPr lang="zh-CN" altLang="en-US" sz="2400" b="1" dirty="0">
                <a:solidFill>
                  <a:srgbClr val="0432FF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because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of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the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sign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70C0"/>
                </a:solidFill>
              </a:rPr>
              <a:t>Need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special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randomized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432FF"/>
                </a:solidFill>
              </a:rPr>
              <a:t>Continuous-time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Markov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Chain</a:t>
            </a:r>
            <a:endParaRPr lang="en-C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7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1721-3276-AA7E-4C1E-B7E48DB1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Implication:</a:t>
            </a:r>
            <a:r>
              <a:rPr lang="zh-CN" altLang="en-US" dirty="0"/>
              <a:t> </a:t>
            </a:r>
            <a:r>
              <a:rPr lang="en-US" altLang="zh-CN" dirty="0"/>
              <a:t>dequantizing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advantage?</a:t>
            </a:r>
            <a:endParaRPr lang="en-CN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A34A1D-0A22-F541-7262-291946A178C4}"/>
              </a:ext>
            </a:extLst>
          </p:cNvPr>
          <p:cNvSpPr/>
          <p:nvPr/>
        </p:nvSpPr>
        <p:spPr>
          <a:xfrm>
            <a:off x="838200" y="1800005"/>
            <a:ext cx="3439085" cy="8841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432FF"/>
                </a:solidFill>
              </a:rPr>
              <a:t>LHP</a:t>
            </a:r>
            <a:r>
              <a:rPr lang="zh-CN" altLang="en-US" sz="2800" dirty="0">
                <a:solidFill>
                  <a:srgbClr val="0432FF"/>
                </a:solidFill>
              </a:rPr>
              <a:t> </a:t>
            </a:r>
            <a:r>
              <a:rPr lang="en-US" altLang="zh-CN" sz="2800" dirty="0">
                <a:solidFill>
                  <a:srgbClr val="0432FF"/>
                </a:solidFill>
              </a:rPr>
              <a:t>with</a:t>
            </a:r>
            <a:r>
              <a:rPr lang="zh-CN" altLang="en-US" sz="2800" dirty="0">
                <a:solidFill>
                  <a:srgbClr val="0432FF"/>
                </a:solidFill>
              </a:rPr>
              <a:t> </a:t>
            </a:r>
            <a:r>
              <a:rPr lang="en-US" altLang="zh-CN" sz="2800" dirty="0">
                <a:solidFill>
                  <a:srgbClr val="0432FF"/>
                </a:solidFill>
              </a:rPr>
              <a:t>guided</a:t>
            </a:r>
            <a:r>
              <a:rPr lang="zh-CN" altLang="en-US" sz="2800" dirty="0">
                <a:solidFill>
                  <a:srgbClr val="0432FF"/>
                </a:solidFill>
              </a:rPr>
              <a:t> </a:t>
            </a:r>
            <a:r>
              <a:rPr lang="en-US" altLang="zh-CN" sz="2800" dirty="0">
                <a:solidFill>
                  <a:srgbClr val="0432FF"/>
                </a:solidFill>
              </a:rPr>
              <a:t>state</a:t>
            </a:r>
            <a:endParaRPr lang="en-CN" sz="2800" dirty="0">
              <a:solidFill>
                <a:srgbClr val="043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F47482-1857-85F7-EFF0-43CEED4AD842}"/>
                  </a:ext>
                </a:extLst>
              </p:cNvPr>
              <p:cNvSpPr txBox="1"/>
              <p:nvPr/>
            </p:nvSpPr>
            <p:spPr>
              <a:xfrm>
                <a:off x="838199" y="2793479"/>
                <a:ext cx="7330441" cy="3754874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CN" sz="2200" b="1" dirty="0"/>
                  <a:t>Guided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states:</a:t>
                </a:r>
                <a:r>
                  <a:rPr lang="zh-CN" altLang="en-US" sz="2200" b="1" dirty="0"/>
                  <a:t> </a:t>
                </a:r>
                <a:endParaRPr lang="en-US" altLang="zh-CN" sz="22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1/poly(n)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overlap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with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ground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state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Efficiently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prepared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by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quantum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circuit.</a:t>
                </a:r>
              </a:p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altLang="zh-CN" sz="2200" dirty="0"/>
                  <a:t>Quantum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Guided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states</a:t>
                </a:r>
                <a:r>
                  <a:rPr lang="zh-CN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/>
                  <a:t>Efficient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quantum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algorithm</a:t>
                </a:r>
                <a:r>
                  <a:rPr lang="zh-CN" altLang="en-US" sz="2200" dirty="0"/>
                  <a:t>  </a:t>
                </a:r>
                <a:r>
                  <a:rPr lang="en-US" altLang="zh-CN" sz="2200" dirty="0"/>
                  <a:t>for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LHP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Seems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hard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to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dequantize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Potential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quantum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advantage</a:t>
                </a:r>
                <a:r>
                  <a:rPr lang="zh-CN" altLang="en-US" sz="2200" dirty="0"/>
                  <a:t> </a:t>
                </a:r>
                <a:endParaRPr lang="en-US" altLang="zh-CN" sz="2200" b="1" dirty="0"/>
              </a:p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altLang="zh-CN" sz="2200" b="1" dirty="0"/>
                  <a:t>Most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time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guided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states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are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>
                    <a:solidFill>
                      <a:srgbClr val="0432FF"/>
                    </a:solidFill>
                  </a:rPr>
                  <a:t>succinct</a:t>
                </a:r>
                <a:endParaRPr lang="en-US" altLang="zh-CN" sz="22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2200" b="1" dirty="0"/>
                  <a:t> </a:t>
                </a:r>
                <a:r>
                  <a:rPr lang="en-US" altLang="zh-CN" sz="2200" b="1" dirty="0">
                    <a:solidFill>
                      <a:srgbClr val="FF0000"/>
                    </a:solidFill>
                  </a:rPr>
                  <a:t>When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can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be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dequantized?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2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F47482-1857-85F7-EFF0-43CEED4AD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793479"/>
                <a:ext cx="7330441" cy="3754874"/>
              </a:xfrm>
              <a:prstGeom prst="rect">
                <a:avLst/>
              </a:prstGeom>
              <a:blipFill>
                <a:blip r:embed="rId2"/>
                <a:stretch>
                  <a:fillRect l="-864" t="-1010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9BC45B0-35A4-4C0D-056E-C936D5D3F0EF}"/>
              </a:ext>
            </a:extLst>
          </p:cNvPr>
          <p:cNvSpPr txBox="1"/>
          <p:nvPr/>
        </p:nvSpPr>
        <p:spPr>
          <a:xfrm>
            <a:off x="838199" y="1338340"/>
            <a:ext cx="987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Quantum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advantage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for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quantum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chemistry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432FF"/>
                </a:solidFill>
              </a:rPr>
              <a:t>but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LHP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is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QMA-Complete</a:t>
            </a:r>
            <a:endParaRPr lang="en-C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1721-3276-AA7E-4C1E-B7E48DB1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Implication:</a:t>
            </a:r>
            <a:r>
              <a:rPr lang="zh-CN" altLang="en-US" dirty="0"/>
              <a:t> </a:t>
            </a:r>
            <a:r>
              <a:rPr lang="en-US" altLang="zh-CN" dirty="0"/>
              <a:t>dequantizing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advantage?</a:t>
            </a:r>
            <a:endParaRPr lang="en-CN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A34A1D-0A22-F541-7262-291946A178C4}"/>
              </a:ext>
            </a:extLst>
          </p:cNvPr>
          <p:cNvSpPr/>
          <p:nvPr/>
        </p:nvSpPr>
        <p:spPr>
          <a:xfrm>
            <a:off x="838200" y="1800005"/>
            <a:ext cx="3439085" cy="8841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432FF"/>
                </a:solidFill>
              </a:rPr>
              <a:t>LHP</a:t>
            </a:r>
            <a:r>
              <a:rPr lang="zh-CN" altLang="en-US" sz="2800" dirty="0">
                <a:solidFill>
                  <a:srgbClr val="0432FF"/>
                </a:solidFill>
              </a:rPr>
              <a:t> </a:t>
            </a:r>
            <a:r>
              <a:rPr lang="en-US" altLang="zh-CN" sz="2800" dirty="0">
                <a:solidFill>
                  <a:srgbClr val="0432FF"/>
                </a:solidFill>
              </a:rPr>
              <a:t>with</a:t>
            </a:r>
            <a:r>
              <a:rPr lang="zh-CN" altLang="en-US" sz="2800" dirty="0">
                <a:solidFill>
                  <a:srgbClr val="0432FF"/>
                </a:solidFill>
              </a:rPr>
              <a:t> </a:t>
            </a:r>
            <a:r>
              <a:rPr lang="en-US" altLang="zh-CN" sz="2800" dirty="0">
                <a:solidFill>
                  <a:srgbClr val="0432FF"/>
                </a:solidFill>
              </a:rPr>
              <a:t>guided</a:t>
            </a:r>
            <a:r>
              <a:rPr lang="zh-CN" altLang="en-US" sz="2800" dirty="0">
                <a:solidFill>
                  <a:srgbClr val="0432FF"/>
                </a:solidFill>
              </a:rPr>
              <a:t> </a:t>
            </a:r>
            <a:r>
              <a:rPr lang="en-US" altLang="zh-CN" sz="2800" dirty="0">
                <a:solidFill>
                  <a:srgbClr val="0432FF"/>
                </a:solidFill>
              </a:rPr>
              <a:t>state</a:t>
            </a:r>
            <a:endParaRPr lang="en-CN" sz="2800" dirty="0">
              <a:solidFill>
                <a:srgbClr val="043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F47482-1857-85F7-EFF0-43CEED4AD842}"/>
                  </a:ext>
                </a:extLst>
              </p:cNvPr>
              <p:cNvSpPr txBox="1"/>
              <p:nvPr/>
            </p:nvSpPr>
            <p:spPr>
              <a:xfrm>
                <a:off x="330285" y="2793478"/>
                <a:ext cx="6843132" cy="4308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altLang="zh-CN" sz="2200" b="1" dirty="0"/>
                  <a:t>“Quantum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advantage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is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achieving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better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precision”.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200" u="sng" dirty="0"/>
                  <a:t>For</a:t>
                </a:r>
                <a:r>
                  <a:rPr lang="zh-CN" altLang="en-US" sz="2200" u="sng" dirty="0"/>
                  <a:t> </a:t>
                </a:r>
                <a:r>
                  <a:rPr lang="en-US" altLang="zh-CN" sz="2200" u="sng" dirty="0"/>
                  <a:t>1/poly</a:t>
                </a:r>
                <a:r>
                  <a:rPr lang="zh-CN" altLang="en-US" sz="2200" u="sng" dirty="0"/>
                  <a:t> </a:t>
                </a:r>
                <a:r>
                  <a:rPr lang="en-US" altLang="zh-CN" sz="2200" u="sng" dirty="0"/>
                  <a:t>precision.</a:t>
                </a:r>
                <a:r>
                  <a:rPr lang="zh-CN" altLang="en-US" sz="2200" dirty="0"/>
                  <a:t> </a:t>
                </a:r>
                <a:r>
                  <a:rPr lang="en-US" sz="2200" dirty="0"/>
                  <a:t>[GLG22] </a:t>
                </a:r>
                <a:r>
                  <a:rPr lang="en-US" altLang="zh-CN" sz="2200" dirty="0"/>
                  <a:t>[WFC23].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Guided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state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is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given: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BQP-Complete</a:t>
                </a:r>
                <a:r>
                  <a:rPr lang="en-US" sz="2200" dirty="0"/>
                  <a:t>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Guided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state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is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as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witness:</a:t>
                </a:r>
                <a:r>
                  <a:rPr lang="zh-CN" altLang="en-US" sz="2200" dirty="0"/>
                  <a:t> </a:t>
                </a:r>
                <a:r>
                  <a:rPr lang="en-US" altLang="zh-CN" sz="2200" b="1" dirty="0"/>
                  <a:t>QCMA</a:t>
                </a:r>
                <a:r>
                  <a:rPr lang="en-US" altLang="zh-CN" sz="2200" dirty="0"/>
                  <a:t>-Complete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200" u="sng" dirty="0"/>
                  <a:t>For</a:t>
                </a:r>
                <a:r>
                  <a:rPr lang="zh-CN" altLang="en-US" sz="2200" u="sng" dirty="0"/>
                  <a:t> </a:t>
                </a:r>
                <a:r>
                  <a:rPr lang="en-US" altLang="zh-CN" sz="2200" u="sng" dirty="0"/>
                  <a:t>constant</a:t>
                </a:r>
                <a:r>
                  <a:rPr lang="zh-CN" altLang="en-US" sz="2200" u="sng" dirty="0"/>
                  <a:t> </a:t>
                </a:r>
                <a:r>
                  <a:rPr lang="en-US" altLang="zh-CN" sz="2200" u="sng" dirty="0"/>
                  <a:t>precision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Dequantize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to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BPP,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NP.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zh-CN" sz="22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Condition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on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QCMA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/>
                  <a:t>NP,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with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succinct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guided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states,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quantum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algorithm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can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achieve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higher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precision!</a:t>
                </a:r>
              </a:p>
              <a:p>
                <a:pPr lvl="1"/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F47482-1857-85F7-EFF0-43CEED4AD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85" y="2793478"/>
                <a:ext cx="6843132" cy="4308872"/>
              </a:xfrm>
              <a:prstGeom prst="rect">
                <a:avLst/>
              </a:prstGeom>
              <a:blipFill>
                <a:blip r:embed="rId2"/>
                <a:stretch>
                  <a:fillRect l="-741" t="-88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Smiling with hearts face outline outline">
            <a:extLst>
              <a:ext uri="{FF2B5EF4-FFF2-40B4-BE49-F238E27FC236}">
                <a16:creationId xmlns:a16="http://schemas.microsoft.com/office/drawing/2014/main" id="{CDE995DF-3A15-4671-BDDF-AF9D3F3E6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7285" y="1879717"/>
            <a:ext cx="724732" cy="724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9E9214-5F78-84D7-C852-DC22DF92B00A}"/>
              </a:ext>
            </a:extLst>
          </p:cNvPr>
          <p:cNvSpPr txBox="1"/>
          <p:nvPr/>
        </p:nvSpPr>
        <p:spPr>
          <a:xfrm>
            <a:off x="6938010" y="3076694"/>
            <a:ext cx="50406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/>
              <a:t>LHP:</a:t>
            </a:r>
            <a:r>
              <a:rPr lang="zh-CN" altLang="en-US" sz="2400" dirty="0"/>
              <a:t> </a:t>
            </a:r>
            <a:r>
              <a:rPr lang="en-US" sz="2400" dirty="0"/>
              <a:t>Decide </a:t>
            </a:r>
            <a:r>
              <a:rPr lang="el-GR" sz="2400" dirty="0"/>
              <a:t>λ(</a:t>
            </a:r>
            <a:r>
              <a:rPr lang="en-US" sz="2400" dirty="0"/>
              <a:t>H)≤a or  </a:t>
            </a:r>
            <a:r>
              <a:rPr lang="el-GR" sz="2400" dirty="0"/>
              <a:t>λ(</a:t>
            </a:r>
            <a:r>
              <a:rPr lang="en-US" sz="2400" dirty="0"/>
              <a:t>H)≥b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r>
              <a:rPr lang="zh-CN" altLang="en-US" sz="2400" dirty="0"/>
              <a:t>         </a:t>
            </a:r>
            <a:r>
              <a:rPr lang="en-US" altLang="zh-CN" sz="2400" dirty="0"/>
              <a:t>b-a&gt;</a:t>
            </a:r>
            <a:r>
              <a:rPr lang="en-US" altLang="zh-CN" sz="2400" dirty="0">
                <a:highlight>
                  <a:srgbClr val="FFFF00"/>
                </a:highlight>
              </a:rPr>
              <a:t>1/poly(n)</a:t>
            </a:r>
            <a:endParaRPr lang="en-CN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3755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1721-3276-AA7E-4C1E-B7E48DB1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Implication:</a:t>
            </a:r>
            <a:r>
              <a:rPr lang="zh-CN" altLang="en-US" dirty="0"/>
              <a:t> </a:t>
            </a:r>
            <a:r>
              <a:rPr lang="en-US" altLang="zh-CN" dirty="0"/>
              <a:t>dequantizing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advantage?</a:t>
            </a:r>
            <a:endParaRPr lang="en-CN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A34A1D-0A22-F541-7262-291946A178C4}"/>
              </a:ext>
            </a:extLst>
          </p:cNvPr>
          <p:cNvSpPr/>
          <p:nvPr/>
        </p:nvSpPr>
        <p:spPr>
          <a:xfrm>
            <a:off x="838200" y="1800005"/>
            <a:ext cx="3439085" cy="8841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432FF"/>
                </a:solidFill>
              </a:rPr>
              <a:t>LHP</a:t>
            </a:r>
            <a:r>
              <a:rPr lang="zh-CN" altLang="en-US" sz="2800" dirty="0">
                <a:solidFill>
                  <a:srgbClr val="0432FF"/>
                </a:solidFill>
              </a:rPr>
              <a:t> </a:t>
            </a:r>
            <a:r>
              <a:rPr lang="en-US" altLang="zh-CN" sz="2800" dirty="0">
                <a:solidFill>
                  <a:srgbClr val="0432FF"/>
                </a:solidFill>
              </a:rPr>
              <a:t>with</a:t>
            </a:r>
            <a:r>
              <a:rPr lang="zh-CN" altLang="en-US" sz="2800" dirty="0">
                <a:solidFill>
                  <a:srgbClr val="0432FF"/>
                </a:solidFill>
              </a:rPr>
              <a:t> </a:t>
            </a:r>
            <a:r>
              <a:rPr lang="en-US" altLang="zh-CN" sz="2800" dirty="0">
                <a:solidFill>
                  <a:srgbClr val="0432FF"/>
                </a:solidFill>
              </a:rPr>
              <a:t>guided</a:t>
            </a:r>
            <a:r>
              <a:rPr lang="zh-CN" altLang="en-US" sz="2800" dirty="0">
                <a:solidFill>
                  <a:srgbClr val="0432FF"/>
                </a:solidFill>
              </a:rPr>
              <a:t> </a:t>
            </a:r>
            <a:r>
              <a:rPr lang="en-US" altLang="zh-CN" sz="2800" dirty="0">
                <a:solidFill>
                  <a:srgbClr val="0432FF"/>
                </a:solidFill>
              </a:rPr>
              <a:t>state</a:t>
            </a:r>
            <a:endParaRPr lang="en-CN" sz="2800" dirty="0">
              <a:solidFill>
                <a:srgbClr val="043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F47482-1857-85F7-EFF0-43CEED4AD842}"/>
                  </a:ext>
                </a:extLst>
              </p:cNvPr>
              <p:cNvSpPr txBox="1"/>
              <p:nvPr/>
            </p:nvSpPr>
            <p:spPr>
              <a:xfrm>
                <a:off x="330285" y="2793478"/>
                <a:ext cx="6843132" cy="3754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altLang="zh-CN" sz="2200" b="1" dirty="0"/>
                  <a:t>“Quantum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advantage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is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achieving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better</a:t>
                </a:r>
                <a:r>
                  <a:rPr lang="zh-CN" altLang="en-US" sz="2200" b="1" dirty="0"/>
                  <a:t> </a:t>
                </a:r>
                <a:r>
                  <a:rPr lang="en-US" altLang="zh-CN" sz="2200" b="1" dirty="0"/>
                  <a:t>precision”.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200" u="sng" dirty="0"/>
                  <a:t>For</a:t>
                </a:r>
                <a:r>
                  <a:rPr lang="zh-CN" altLang="en-US" sz="2200" u="sng" dirty="0"/>
                  <a:t> </a:t>
                </a:r>
                <a:r>
                  <a:rPr lang="en-US" altLang="zh-CN" sz="2200" u="sng" dirty="0"/>
                  <a:t>1/poly</a:t>
                </a:r>
                <a:r>
                  <a:rPr lang="zh-CN" altLang="en-US" sz="2200" u="sng" dirty="0"/>
                  <a:t> </a:t>
                </a:r>
                <a:r>
                  <a:rPr lang="en-US" altLang="zh-CN" sz="2200" u="sng" dirty="0"/>
                  <a:t>precision.</a:t>
                </a:r>
                <a:r>
                  <a:rPr lang="zh-CN" altLang="en-US" sz="2200" dirty="0"/>
                  <a:t> </a:t>
                </a:r>
                <a:r>
                  <a:rPr lang="en-US" sz="2200" dirty="0"/>
                  <a:t>[GLG22] </a:t>
                </a:r>
                <a:r>
                  <a:rPr lang="en-US" altLang="zh-CN" sz="2200" dirty="0"/>
                  <a:t>[WFC23].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Guided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state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is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given: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BQP-Complete</a:t>
                </a:r>
                <a:r>
                  <a:rPr lang="en-US" sz="2200" dirty="0"/>
                  <a:t>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Guided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state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is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as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witness:</a:t>
                </a:r>
                <a:r>
                  <a:rPr lang="zh-CN" altLang="en-US" sz="2200" dirty="0"/>
                  <a:t> </a:t>
                </a:r>
                <a:r>
                  <a:rPr lang="en-US" altLang="zh-CN" sz="2200" b="1" dirty="0"/>
                  <a:t>QCMA</a:t>
                </a:r>
                <a:r>
                  <a:rPr lang="en-US" altLang="zh-CN" sz="2200" dirty="0"/>
                  <a:t>-Complete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200" u="sng" dirty="0"/>
                  <a:t>For</a:t>
                </a:r>
                <a:r>
                  <a:rPr lang="zh-CN" altLang="en-US" sz="2200" u="sng" dirty="0"/>
                  <a:t> </a:t>
                </a:r>
                <a:r>
                  <a:rPr lang="en-US" altLang="zh-CN" sz="2200" u="sng" dirty="0"/>
                  <a:t>constant</a:t>
                </a:r>
                <a:r>
                  <a:rPr lang="zh-CN" altLang="en-US" sz="2200" u="sng" dirty="0"/>
                  <a:t> </a:t>
                </a:r>
                <a:r>
                  <a:rPr lang="en-US" altLang="zh-CN" sz="2200" u="sng" dirty="0"/>
                  <a:t>precision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Dequantize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to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BPP,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NP.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zh-CN" sz="22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Condition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on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QCMA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/>
                  <a:t>NP,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with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succinct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guided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states,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quantum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algorithm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can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achieve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higher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precision!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F47482-1857-85F7-EFF0-43CEED4AD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85" y="2793478"/>
                <a:ext cx="6843132" cy="3754874"/>
              </a:xfrm>
              <a:prstGeom prst="rect">
                <a:avLst/>
              </a:prstGeom>
              <a:blipFill>
                <a:blip r:embed="rId2"/>
                <a:stretch>
                  <a:fillRect l="-741" t="-101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1E6C383-67B7-2DC1-1366-380FEEDB2D49}"/>
              </a:ext>
            </a:extLst>
          </p:cNvPr>
          <p:cNvSpPr/>
          <p:nvPr/>
        </p:nvSpPr>
        <p:spPr>
          <a:xfrm>
            <a:off x="7402551" y="1800005"/>
            <a:ext cx="3439085" cy="8841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432FF"/>
                </a:solidFill>
              </a:rPr>
              <a:t>More</a:t>
            </a:r>
            <a:r>
              <a:rPr lang="zh-CN" altLang="en-US" sz="2800" dirty="0">
                <a:solidFill>
                  <a:srgbClr val="0432FF"/>
                </a:solidFill>
              </a:rPr>
              <a:t> </a:t>
            </a:r>
            <a:r>
              <a:rPr lang="en-US" altLang="zh-CN" sz="2800" dirty="0">
                <a:solidFill>
                  <a:srgbClr val="0432FF"/>
                </a:solidFill>
              </a:rPr>
              <a:t>questions</a:t>
            </a:r>
            <a:endParaRPr lang="en-CN" sz="28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E49ED-1FBA-15C1-5FAD-AAB944390287}"/>
              </a:ext>
            </a:extLst>
          </p:cNvPr>
          <p:cNvSpPr txBox="1"/>
          <p:nvPr/>
        </p:nvSpPr>
        <p:spPr>
          <a:xfrm>
            <a:off x="7212327" y="2793479"/>
            <a:ext cx="468829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b="1" dirty="0"/>
              <a:t>Where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to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find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guided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states?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/>
              <a:t>From</a:t>
            </a:r>
            <a:r>
              <a:rPr lang="zh-CN" altLang="en-US" sz="2200" dirty="0"/>
              <a:t> </a:t>
            </a:r>
            <a:r>
              <a:rPr lang="en-US" altLang="zh-CN" sz="2200" dirty="0"/>
              <a:t>existing</a:t>
            </a:r>
            <a:r>
              <a:rPr lang="zh-CN" altLang="en-US" sz="2200" dirty="0"/>
              <a:t> </a:t>
            </a:r>
            <a:r>
              <a:rPr lang="en-US" altLang="zh-CN" sz="2200" dirty="0"/>
              <a:t>classical</a:t>
            </a:r>
            <a:r>
              <a:rPr lang="zh-CN" altLang="en-US" sz="2200" dirty="0"/>
              <a:t> </a:t>
            </a:r>
            <a:r>
              <a:rPr lang="en-US" altLang="zh-CN" sz="2200" dirty="0"/>
              <a:t>algorithms?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/>
              <a:t>[LLZ+23]</a:t>
            </a:r>
            <a:r>
              <a:rPr lang="zh-CN" altLang="en-US" sz="2200" dirty="0"/>
              <a:t> </a:t>
            </a:r>
            <a:r>
              <a:rPr lang="en-US" altLang="zh-CN" sz="2200" dirty="0"/>
              <a:t>Those</a:t>
            </a:r>
            <a:r>
              <a:rPr lang="zh-CN" altLang="en-US" sz="2200" dirty="0"/>
              <a:t> </a:t>
            </a:r>
            <a:r>
              <a:rPr lang="en-US" altLang="zh-CN" sz="2200" dirty="0"/>
              <a:t>guided</a:t>
            </a:r>
            <a:r>
              <a:rPr lang="zh-CN" altLang="en-US" sz="2200" dirty="0"/>
              <a:t> </a:t>
            </a:r>
            <a:r>
              <a:rPr lang="en-US" altLang="zh-CN" sz="2200" dirty="0"/>
              <a:t>states</a:t>
            </a:r>
            <a:r>
              <a:rPr lang="zh-CN" altLang="en-US" sz="2200" dirty="0"/>
              <a:t> </a:t>
            </a:r>
            <a:r>
              <a:rPr lang="en-US" altLang="zh-CN" sz="2200" dirty="0"/>
              <a:t>may</a:t>
            </a:r>
            <a:r>
              <a:rPr lang="zh-CN" altLang="en-US" sz="2200" dirty="0"/>
              <a:t> </a:t>
            </a:r>
            <a:r>
              <a:rPr lang="en-US" altLang="zh-CN" sz="2200" dirty="0"/>
              <a:t>be</a:t>
            </a:r>
            <a:r>
              <a:rPr lang="zh-CN" altLang="en-US" sz="2200" dirty="0"/>
              <a:t> </a:t>
            </a:r>
            <a:r>
              <a:rPr lang="en-US" altLang="zh-CN" sz="2200" dirty="0">
                <a:solidFill>
                  <a:srgbClr val="0432FF"/>
                </a:solidFill>
              </a:rPr>
              <a:t>stronger</a:t>
            </a:r>
            <a:r>
              <a:rPr lang="zh-CN" altLang="en-US" sz="2200" dirty="0"/>
              <a:t> </a:t>
            </a:r>
            <a:r>
              <a:rPr lang="en-US" altLang="zh-CN" sz="2200" dirty="0"/>
              <a:t>enough</a:t>
            </a:r>
            <a:r>
              <a:rPr lang="zh-CN" altLang="en-US" sz="2200" dirty="0"/>
              <a:t> </a:t>
            </a:r>
            <a:r>
              <a:rPr lang="en-US" altLang="zh-CN" sz="2200" dirty="0"/>
              <a:t>to</a:t>
            </a:r>
            <a:r>
              <a:rPr lang="zh-CN" altLang="en-US" sz="2200" dirty="0"/>
              <a:t> </a:t>
            </a:r>
            <a:r>
              <a:rPr lang="en-US" altLang="zh-CN" sz="2200" dirty="0"/>
              <a:t>enable</a:t>
            </a:r>
            <a:r>
              <a:rPr lang="zh-CN" altLang="en-US" sz="2200" dirty="0"/>
              <a:t> </a:t>
            </a:r>
            <a:r>
              <a:rPr lang="en-US" altLang="zh-CN" sz="2200" dirty="0"/>
              <a:t>a</a:t>
            </a:r>
            <a:r>
              <a:rPr lang="zh-CN" altLang="en-US" sz="2200" dirty="0"/>
              <a:t> </a:t>
            </a:r>
            <a:r>
              <a:rPr lang="en-US" altLang="zh-CN" sz="2200" dirty="0"/>
              <a:t>classical</a:t>
            </a:r>
            <a:r>
              <a:rPr lang="zh-CN" altLang="en-US" sz="2200" dirty="0"/>
              <a:t> </a:t>
            </a:r>
            <a:r>
              <a:rPr lang="en-US" altLang="zh-CN" sz="2200" dirty="0"/>
              <a:t>algorithm.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b="1" dirty="0">
                <a:highlight>
                  <a:srgbClr val="FFFF00"/>
                </a:highlight>
              </a:rPr>
              <a:t>Open</a:t>
            </a:r>
            <a:r>
              <a:rPr lang="zh-CN" altLang="en-US" sz="2200" b="1" dirty="0">
                <a:highlight>
                  <a:srgbClr val="FFFF00"/>
                </a:highlight>
              </a:rPr>
              <a:t> </a:t>
            </a:r>
            <a:r>
              <a:rPr lang="en-US" altLang="zh-CN" sz="2200" b="1" dirty="0">
                <a:highlight>
                  <a:srgbClr val="FFFF00"/>
                </a:highlight>
              </a:rPr>
              <a:t>question:</a:t>
            </a:r>
            <a:r>
              <a:rPr lang="zh-CN" altLang="en-US" sz="2200" b="1" dirty="0">
                <a:highlight>
                  <a:srgbClr val="FFFF00"/>
                </a:highlight>
              </a:rPr>
              <a:t> </a:t>
            </a:r>
            <a:r>
              <a:rPr lang="en-US" altLang="zh-CN" sz="2200" dirty="0"/>
              <a:t>LHP</a:t>
            </a:r>
            <a:r>
              <a:rPr lang="zh-CN" altLang="en-US" sz="2200" dirty="0"/>
              <a:t> </a:t>
            </a:r>
            <a:r>
              <a:rPr lang="en-US" altLang="zh-CN" sz="2200" dirty="0"/>
              <a:t>with</a:t>
            </a:r>
            <a:r>
              <a:rPr lang="zh-CN" altLang="en-US" sz="2200" dirty="0"/>
              <a:t> </a:t>
            </a:r>
            <a:r>
              <a:rPr lang="en-US" altLang="zh-CN" sz="2200" dirty="0">
                <a:solidFill>
                  <a:srgbClr val="0432FF"/>
                </a:solidFill>
              </a:rPr>
              <a:t>strong</a:t>
            </a:r>
            <a:r>
              <a:rPr lang="zh-CN" altLang="en-US" sz="2200" dirty="0"/>
              <a:t> </a:t>
            </a:r>
            <a:r>
              <a:rPr lang="en-US" altLang="zh-CN" sz="2200" dirty="0"/>
              <a:t>guided</a:t>
            </a:r>
            <a:r>
              <a:rPr lang="zh-CN" altLang="en-US" sz="2200" dirty="0"/>
              <a:t> </a:t>
            </a:r>
            <a:r>
              <a:rPr lang="en-US" altLang="zh-CN" sz="2200" dirty="0"/>
              <a:t>states</a:t>
            </a:r>
            <a:r>
              <a:rPr lang="zh-CN" altLang="en-US" sz="2200" dirty="0"/>
              <a:t> </a:t>
            </a:r>
            <a:r>
              <a:rPr lang="en-US" altLang="zh-CN" sz="2200" dirty="0"/>
              <a:t>is</a:t>
            </a:r>
            <a:r>
              <a:rPr lang="zh-CN" altLang="en-US" sz="2200" dirty="0"/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NP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or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MA-complete</a:t>
            </a:r>
            <a:r>
              <a:rPr lang="en-US" altLang="zh-CN" sz="22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/>
              <a:t>variational</a:t>
            </a:r>
            <a:r>
              <a:rPr lang="zh-CN" altLang="en-US" sz="2200" dirty="0">
                <a:solidFill>
                  <a:schemeClr val="accent2"/>
                </a:solidFill>
              </a:rPr>
              <a:t> </a:t>
            </a:r>
            <a:r>
              <a:rPr lang="en-US" altLang="zh-CN" sz="2200" dirty="0">
                <a:solidFill>
                  <a:srgbClr val="0432FF"/>
                </a:solidFill>
              </a:rPr>
              <a:t>randomized</a:t>
            </a:r>
            <a:r>
              <a:rPr lang="zh-CN" altLang="en-US" sz="2200" dirty="0">
                <a:solidFill>
                  <a:srgbClr val="0432FF"/>
                </a:solidFill>
              </a:rPr>
              <a:t> </a:t>
            </a:r>
            <a:r>
              <a:rPr lang="en-US" altLang="zh-CN" sz="2200" dirty="0">
                <a:solidFill>
                  <a:srgbClr val="0432FF"/>
                </a:solidFill>
              </a:rPr>
              <a:t>classical</a:t>
            </a:r>
            <a:r>
              <a:rPr lang="zh-CN" altLang="en-US" sz="2200" dirty="0">
                <a:solidFill>
                  <a:srgbClr val="0432FF"/>
                </a:solidFill>
              </a:rPr>
              <a:t> </a:t>
            </a:r>
            <a:r>
              <a:rPr lang="en-US" altLang="zh-CN" sz="2200" dirty="0"/>
              <a:t>algorithm</a:t>
            </a:r>
            <a:r>
              <a:rPr lang="zh-CN" altLang="en-US" sz="2200" dirty="0"/>
              <a:t> </a:t>
            </a:r>
            <a:r>
              <a:rPr lang="en-US" altLang="zh-CN" sz="2200" dirty="0"/>
              <a:t>might</a:t>
            </a:r>
            <a:r>
              <a:rPr lang="zh-CN" altLang="en-US" sz="2200" dirty="0"/>
              <a:t> </a:t>
            </a:r>
            <a:r>
              <a:rPr lang="en-US" altLang="zh-CN" sz="2200" dirty="0"/>
              <a:t>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N" dirty="0"/>
          </a:p>
        </p:txBody>
      </p:sp>
      <p:pic>
        <p:nvPicPr>
          <p:cNvPr id="8" name="Graphic 7" descr="Smiling with hearts face outline outline">
            <a:extLst>
              <a:ext uri="{FF2B5EF4-FFF2-40B4-BE49-F238E27FC236}">
                <a16:creationId xmlns:a16="http://schemas.microsoft.com/office/drawing/2014/main" id="{CDE995DF-3A15-4671-BDDF-AF9D3F3E6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7285" y="1879717"/>
            <a:ext cx="724732" cy="724732"/>
          </a:xfrm>
          <a:prstGeom prst="rect">
            <a:avLst/>
          </a:prstGeom>
        </p:spPr>
      </p:pic>
      <p:pic>
        <p:nvPicPr>
          <p:cNvPr id="9" name="Graphic 8" descr="Sad face outline outline">
            <a:extLst>
              <a:ext uri="{FF2B5EF4-FFF2-40B4-BE49-F238E27FC236}">
                <a16:creationId xmlns:a16="http://schemas.microsoft.com/office/drawing/2014/main" id="{7A20D91A-C934-378B-4D9E-E74A6B29B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8068" y="1879717"/>
            <a:ext cx="724733" cy="7247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99C08E-A527-DCBD-734B-8973FCCF6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285" y="613580"/>
            <a:ext cx="7772400" cy="10182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CCA2DB-B3E2-90D6-98F2-700C5CF21FAA}"/>
              </a:ext>
            </a:extLst>
          </p:cNvPr>
          <p:cNvSpPr/>
          <p:nvPr/>
        </p:nvSpPr>
        <p:spPr>
          <a:xfrm>
            <a:off x="4277284" y="554746"/>
            <a:ext cx="7623341" cy="107710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7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5AD04-B0FF-4475-E5EE-4A6FFD12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0111"/>
            <a:ext cx="10515600" cy="1325563"/>
          </a:xfrm>
        </p:spPr>
        <p:txBody>
          <a:bodyPr>
            <a:noAutofit/>
          </a:bodyPr>
          <a:lstStyle/>
          <a:p>
            <a:br>
              <a:rPr lang="en-US" altLang="zh-CN" sz="2800" dirty="0"/>
            </a:br>
            <a:r>
              <a:rPr lang="en-US" altLang="zh-CN" sz="2800" dirty="0"/>
              <a:t>Difficulty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dequantizing:</a:t>
            </a:r>
            <a:r>
              <a:rPr lang="zh-CN" altLang="en-US" sz="2800" dirty="0"/>
              <a:t> </a:t>
            </a:r>
            <a:r>
              <a:rPr lang="en-US" altLang="zh-CN" sz="2800" b="1" dirty="0">
                <a:solidFill>
                  <a:srgbClr val="0432FF"/>
                </a:solidFill>
              </a:rPr>
              <a:t>Sign</a:t>
            </a:r>
            <a:r>
              <a:rPr lang="zh-CN" altLang="en-US" sz="2800" b="1" dirty="0">
                <a:solidFill>
                  <a:srgbClr val="0432FF"/>
                </a:solidFill>
              </a:rPr>
              <a:t> </a:t>
            </a:r>
            <a:r>
              <a:rPr lang="en-US" altLang="zh-CN" sz="2800" b="1" dirty="0">
                <a:solidFill>
                  <a:srgbClr val="0432FF"/>
                </a:solidFill>
              </a:rPr>
              <a:t>Problem</a:t>
            </a:r>
            <a:br>
              <a:rPr lang="en-US" altLang="zh-CN" sz="2800" dirty="0"/>
            </a:br>
            <a:r>
              <a:rPr lang="en-US" altLang="zh-CN" sz="2800" dirty="0"/>
              <a:t>Extremely</a:t>
            </a:r>
            <a:r>
              <a:rPr lang="zh-CN" altLang="en-US" sz="2800" dirty="0"/>
              <a:t> </a:t>
            </a:r>
            <a:r>
              <a:rPr lang="en-US" altLang="zh-CN" sz="2800" dirty="0"/>
              <a:t>strong</a:t>
            </a:r>
            <a:r>
              <a:rPr lang="zh-CN" altLang="en-US" sz="2800" dirty="0"/>
              <a:t> </a:t>
            </a:r>
            <a:r>
              <a:rPr lang="en-US" altLang="zh-CN" sz="2800" dirty="0"/>
              <a:t>guided</a:t>
            </a:r>
            <a:r>
              <a:rPr lang="zh-CN" altLang="en-US" sz="2800" dirty="0"/>
              <a:t> </a:t>
            </a:r>
            <a:r>
              <a:rPr lang="en-US" altLang="zh-CN" sz="2800" dirty="0"/>
              <a:t>states</a:t>
            </a:r>
            <a:r>
              <a:rPr lang="zh-CN" altLang="en-US" sz="2800" dirty="0"/>
              <a:t> </a:t>
            </a:r>
            <a:r>
              <a:rPr lang="en-US" altLang="zh-CN" sz="2800" dirty="0">
                <a:sym typeface="Wingdings" pitchFamily="2" charset="2"/>
              </a:rPr>
              <a:t>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Circumvent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the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sign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problem</a:t>
            </a:r>
            <a:br>
              <a:rPr lang="en-US" altLang="zh-CN" sz="2800" dirty="0"/>
            </a:br>
            <a:endParaRPr lang="en-CN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A1955C-1B5A-F073-8664-78B229928F6C}"/>
              </a:ext>
            </a:extLst>
          </p:cNvPr>
          <p:cNvGraphicFramePr>
            <a:graphicFrameLocks noGrp="1"/>
          </p:cNvGraphicFramePr>
          <p:nvPr/>
        </p:nvGraphicFramePr>
        <p:xfrm>
          <a:off x="1280160" y="2635697"/>
          <a:ext cx="8488680" cy="346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>
                  <a:extLst>
                    <a:ext uri="{9D8B030D-6E8A-4147-A177-3AD203B41FA5}">
                      <a16:colId xmlns:a16="http://schemas.microsoft.com/office/drawing/2014/main" val="1316965795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453948452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2104867318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3359965583"/>
                    </a:ext>
                  </a:extLst>
                </a:gridCol>
              </a:tblGrid>
              <a:tr h="1087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1/poly(n)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lang="en-CN" sz="24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Standard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guided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states</a:t>
                      </a:r>
                      <a:endParaRPr lang="en-C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C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guided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states</a:t>
                      </a:r>
                    </a:p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(open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problem)</a:t>
                      </a:r>
                      <a:endParaRPr lang="en-C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Succinct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ground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</a:p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(Our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result)</a:t>
                      </a:r>
                      <a:endParaRPr lang="en-C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411421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err="1"/>
                        <a:t>Stoquastic</a:t>
                      </a:r>
                      <a:endParaRPr lang="en-US" altLang="zh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N" sz="2400" dirty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N" sz="2400" dirty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192793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General</a:t>
                      </a:r>
                      <a:endParaRPr lang="en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QCMA-Complete</a:t>
                      </a:r>
                    </a:p>
                    <a:p>
                      <a:pPr algn="ctr"/>
                      <a:r>
                        <a:rPr lang="en-US" altLang="zh-CN" sz="2400" dirty="0">
                          <a:solidFill>
                            <a:srgbClr val="0432FF"/>
                          </a:solidFill>
                        </a:rPr>
                        <a:t>[WFC23]</a:t>
                      </a:r>
                      <a:endParaRPr lang="en-CN" sz="2400" dirty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???</a:t>
                      </a:r>
                      <a:endParaRPr lang="en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???</a:t>
                      </a:r>
                      <a:endParaRPr lang="en-CN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87736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BA0992C-6D4A-E342-41C0-AB840BE7DB27}"/>
              </a:ext>
            </a:extLst>
          </p:cNvPr>
          <p:cNvSpPr txBox="1"/>
          <p:nvPr/>
        </p:nvSpPr>
        <p:spPr>
          <a:xfrm>
            <a:off x="8702040" y="2014060"/>
            <a:ext cx="3390736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44088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Extremely</a:t>
            </a:r>
            <a:r>
              <a:rPr lang="zh-CN" altLang="en-US" sz="2000" dirty="0"/>
              <a:t> </a:t>
            </a:r>
            <a:r>
              <a:rPr lang="en-US" altLang="zh-CN" sz="2000" dirty="0"/>
              <a:t>strong</a:t>
            </a:r>
            <a:r>
              <a:rPr lang="zh-CN" altLang="en-US" sz="2000" dirty="0"/>
              <a:t> </a:t>
            </a:r>
            <a:r>
              <a:rPr lang="en-US" altLang="zh-CN" sz="2000" dirty="0"/>
              <a:t>guided</a:t>
            </a:r>
            <a:r>
              <a:rPr lang="zh-CN" altLang="en-US" sz="2000" dirty="0"/>
              <a:t> </a:t>
            </a:r>
            <a:r>
              <a:rPr lang="en-US" altLang="zh-CN" sz="2000" dirty="0"/>
              <a:t>states</a:t>
            </a:r>
            <a:endParaRPr lang="en-CN" sz="2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83832F-39E7-A09C-68E8-1B6FFAF15BE3}"/>
              </a:ext>
            </a:extLst>
          </p:cNvPr>
          <p:cNvGrpSpPr/>
          <p:nvPr/>
        </p:nvGrpSpPr>
        <p:grpSpPr>
          <a:xfrm>
            <a:off x="8636280" y="2438280"/>
            <a:ext cx="277200" cy="203400"/>
            <a:chOff x="8636280" y="2438280"/>
            <a:chExt cx="27720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41A9A50-70F6-1F26-2193-92AEDE421520}"/>
                    </a:ext>
                  </a:extLst>
                </p14:cNvPr>
                <p14:cNvContentPartPr/>
                <p14:nvPr/>
              </p14:nvContentPartPr>
              <p14:xfrm>
                <a:off x="8636280" y="2459880"/>
                <a:ext cx="249840" cy="18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41A9A50-70F6-1F26-2193-92AEDE4215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27640" y="2451240"/>
                  <a:ext cx="267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103EAF8-A5A7-087C-5A37-5768872DF67F}"/>
                    </a:ext>
                  </a:extLst>
                </p14:cNvPr>
                <p14:cNvContentPartPr/>
                <p14:nvPr/>
              </p14:nvContentPartPr>
              <p14:xfrm>
                <a:off x="8732760" y="2438280"/>
                <a:ext cx="180720" cy="166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103EAF8-A5A7-087C-5A37-5768872DF6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24120" y="2429280"/>
                  <a:ext cx="198360" cy="183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277DBD38-B526-A48A-71A2-31FFFB01FF72}"/>
              </a:ext>
            </a:extLst>
          </p:cNvPr>
          <p:cNvSpPr txBox="1">
            <a:spLocks/>
          </p:cNvSpPr>
          <p:nvPr/>
        </p:nvSpPr>
        <p:spPr>
          <a:xfrm>
            <a:off x="838200" y="666621"/>
            <a:ext cx="10515600" cy="5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070C0"/>
                </a:solidFill>
              </a:rPr>
              <a:t>Try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dequantizing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LHP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+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Guided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states</a:t>
            </a:r>
            <a:endParaRPr lang="en-CN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FD491A-D061-37A6-A070-2C2A19C9A8AE}"/>
              </a:ext>
            </a:extLst>
          </p:cNvPr>
          <p:cNvSpPr txBox="1"/>
          <p:nvPr/>
        </p:nvSpPr>
        <p:spPr>
          <a:xfrm>
            <a:off x="3680909" y="2068677"/>
            <a:ext cx="3649589" cy="400110"/>
          </a:xfrm>
          <a:prstGeom prst="rect">
            <a:avLst/>
          </a:prstGeom>
          <a:solidFill>
            <a:schemeClr val="accent6">
              <a:lumMod val="40000"/>
              <a:lumOff val="60000"/>
              <a:alpha val="44088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Entry-wise</a:t>
            </a:r>
            <a:r>
              <a:rPr lang="zh-CN" altLang="en-US" sz="2000" dirty="0"/>
              <a:t> </a:t>
            </a:r>
            <a:r>
              <a:rPr lang="en-US" altLang="zh-CN" sz="2000" dirty="0"/>
              <a:t>1/poly</a:t>
            </a:r>
            <a:r>
              <a:rPr lang="zh-CN" altLang="en-US" sz="2000" dirty="0"/>
              <a:t> </a:t>
            </a:r>
            <a:r>
              <a:rPr lang="en-US" altLang="zh-CN" sz="2000" dirty="0"/>
              <a:t>overlap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 err="1"/>
              <a:t>gs</a:t>
            </a:r>
            <a:endParaRPr lang="en-CN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1F12B8-EFFB-2E87-B69A-D9B89D415177}"/>
              </a:ext>
            </a:extLst>
          </p:cNvPr>
          <p:cNvGrpSpPr/>
          <p:nvPr/>
        </p:nvGrpSpPr>
        <p:grpSpPr>
          <a:xfrm>
            <a:off x="6526042" y="2461473"/>
            <a:ext cx="240840" cy="297360"/>
            <a:chOff x="6526042" y="2461473"/>
            <a:chExt cx="24084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7E0A51A-1554-F3F4-5989-40B53BA2EE45}"/>
                    </a:ext>
                  </a:extLst>
                </p14:cNvPr>
                <p14:cNvContentPartPr/>
                <p14:nvPr/>
              </p14:nvContentPartPr>
              <p14:xfrm>
                <a:off x="6620722" y="2505753"/>
                <a:ext cx="52920" cy="25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7E0A51A-1554-F3F4-5989-40B53BA2EE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12082" y="2497113"/>
                  <a:ext cx="70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596CC26-DC33-03C4-C38F-554C1696421F}"/>
                    </a:ext>
                  </a:extLst>
                </p14:cNvPr>
                <p14:cNvContentPartPr/>
                <p14:nvPr/>
              </p14:nvContentPartPr>
              <p14:xfrm>
                <a:off x="6526042" y="2461473"/>
                <a:ext cx="240840" cy="165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596CC26-DC33-03C4-C38F-554C1696421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17042" y="2452833"/>
                  <a:ext cx="258480" cy="18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233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179349-E61C-A5E4-C98A-4E31796AD5F7}"/>
              </a:ext>
            </a:extLst>
          </p:cNvPr>
          <p:cNvSpPr txBox="1">
            <a:spLocks/>
          </p:cNvSpPr>
          <p:nvPr/>
        </p:nvSpPr>
        <p:spPr>
          <a:xfrm>
            <a:off x="838199" y="1133498"/>
            <a:ext cx="9277967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v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Quantum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science: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Simulate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quantum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system.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C4085F-3B9C-FB97-EE8E-471ED2D5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738114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Motivation:</a:t>
            </a:r>
            <a:r>
              <a:rPr lang="zh-CN" altLang="en-US" sz="3600" dirty="0"/>
              <a:t> </a:t>
            </a:r>
            <a:r>
              <a:rPr lang="en-US" altLang="zh-CN" sz="3600" dirty="0"/>
              <a:t>Applications</a:t>
            </a:r>
            <a:r>
              <a:rPr lang="zh-CN" altLang="en-US" sz="3600" dirty="0"/>
              <a:t> </a:t>
            </a:r>
            <a:r>
              <a:rPr lang="en-US" altLang="zh-CN" sz="3600" dirty="0"/>
              <a:t>of</a:t>
            </a:r>
            <a:r>
              <a:rPr lang="zh-CN" altLang="en-US" sz="3600" dirty="0"/>
              <a:t> </a:t>
            </a:r>
            <a:r>
              <a:rPr lang="en-US" altLang="zh-CN" sz="3600" dirty="0"/>
              <a:t>quantum</a:t>
            </a:r>
            <a:r>
              <a:rPr lang="zh-CN" altLang="en-US" sz="3600" dirty="0"/>
              <a:t> </a:t>
            </a:r>
            <a:r>
              <a:rPr lang="en-US" altLang="zh-CN" sz="3600" dirty="0"/>
              <a:t>computer?</a:t>
            </a:r>
            <a:endParaRPr lang="en-C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DCA376-FD9D-AB5D-9990-68492D0EF58F}"/>
              </a:ext>
            </a:extLst>
          </p:cNvPr>
          <p:cNvSpPr txBox="1"/>
          <p:nvPr/>
        </p:nvSpPr>
        <p:spPr>
          <a:xfrm>
            <a:off x="2120348" y="2387809"/>
            <a:ext cx="307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Quantum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Chemistry</a:t>
            </a:r>
            <a:endParaRPr lang="en-CN" sz="24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DB5F8C-6225-1B9E-2D95-5A42E5C55510}"/>
              </a:ext>
            </a:extLst>
          </p:cNvPr>
          <p:cNvSpPr txBox="1"/>
          <p:nvPr/>
        </p:nvSpPr>
        <p:spPr>
          <a:xfrm>
            <a:off x="7359398" y="2382614"/>
            <a:ext cx="397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Condense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matter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physics</a:t>
            </a:r>
            <a:endParaRPr lang="en-CN" sz="24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D1A8C-E350-F8C3-980D-29AF08E3D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80" y="3139769"/>
            <a:ext cx="1820793" cy="1740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DCB501-FC7B-CA46-5FD6-06A5758A2A37}"/>
              </a:ext>
            </a:extLst>
          </p:cNvPr>
          <p:cNvSpPr txBox="1"/>
          <p:nvPr/>
        </p:nvSpPr>
        <p:spPr>
          <a:xfrm>
            <a:off x="2355769" y="5170071"/>
            <a:ext cx="3140924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33849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Electronic</a:t>
            </a:r>
            <a:r>
              <a:rPr lang="zh-CN" altLang="en-US" sz="2200" dirty="0"/>
              <a:t> </a:t>
            </a:r>
            <a:r>
              <a:rPr lang="en-US" altLang="zh-CN" sz="2200" dirty="0"/>
              <a:t>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Chemical</a:t>
            </a:r>
            <a:r>
              <a:rPr lang="zh-CN" altLang="en-US" sz="2200" dirty="0"/>
              <a:t> </a:t>
            </a:r>
            <a:r>
              <a:rPr lang="en-US" altLang="zh-CN" sz="2200" dirty="0"/>
              <a:t>Reactions,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Fundamental</a:t>
            </a:r>
            <a:r>
              <a:rPr lang="zh-CN" altLang="en-US" sz="2200" dirty="0"/>
              <a:t> </a:t>
            </a:r>
            <a:r>
              <a:rPr lang="en-US" altLang="zh-CN" sz="2200" dirty="0"/>
              <a:t>science…</a:t>
            </a:r>
            <a:endParaRPr lang="en-CN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13012F-6A4F-4AA3-3513-2705B303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882" y="3059564"/>
            <a:ext cx="2034021" cy="1788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D08F26-8C35-11F8-6CFE-3F8A5F7F5EE4}"/>
              </a:ext>
            </a:extLst>
          </p:cNvPr>
          <p:cNvSpPr txBox="1"/>
          <p:nvPr/>
        </p:nvSpPr>
        <p:spPr>
          <a:xfrm>
            <a:off x="7788859" y="5119142"/>
            <a:ext cx="2551083" cy="1107996"/>
          </a:xfrm>
          <a:prstGeom prst="rect">
            <a:avLst/>
          </a:prstGeom>
          <a:solidFill>
            <a:schemeClr val="accent6">
              <a:lumMod val="40000"/>
              <a:lumOff val="60000"/>
              <a:alpha val="33212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Materials,</a:t>
            </a:r>
            <a:r>
              <a:rPr lang="zh-CN" altLang="en-US" sz="2200" dirty="0"/>
              <a:t> </a:t>
            </a:r>
            <a:endParaRPr lang="en-US" altLang="zh-CN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Conductor,</a:t>
            </a:r>
            <a:r>
              <a:rPr lang="zh-CN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Superconductor…</a:t>
            </a:r>
            <a:endParaRPr lang="en-CN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0EDD92-E651-383A-BB0D-C66D9D67EBAD}"/>
              </a:ext>
            </a:extLst>
          </p:cNvPr>
          <p:cNvSpPr txBox="1"/>
          <p:nvPr/>
        </p:nvSpPr>
        <p:spPr>
          <a:xfrm>
            <a:off x="4647934" y="3020024"/>
            <a:ext cx="3140925" cy="523220"/>
          </a:xfrm>
          <a:prstGeom prst="rect">
            <a:avLst/>
          </a:prstGeom>
          <a:solidFill>
            <a:srgbClr val="FFFF00">
              <a:alpha val="48753"/>
            </a:srgb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Local Hamiltonian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N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F1344-8DE5-39D4-4A5B-284AAF4A68D4}"/>
              </a:ext>
            </a:extLst>
          </p:cNvPr>
          <p:cNvSpPr txBox="1"/>
          <p:nvPr/>
        </p:nvSpPr>
        <p:spPr>
          <a:xfrm>
            <a:off x="5136793" y="3613231"/>
            <a:ext cx="314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What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why?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31474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  <p:bldP spid="3" grpId="0"/>
      <p:bldP spid="7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A1955C-1B5A-F073-8664-78B229928F6C}"/>
              </a:ext>
            </a:extLst>
          </p:cNvPr>
          <p:cNvGraphicFramePr>
            <a:graphicFrameLocks noGrp="1"/>
          </p:cNvGraphicFramePr>
          <p:nvPr/>
        </p:nvGraphicFramePr>
        <p:xfrm>
          <a:off x="1280160" y="2635697"/>
          <a:ext cx="8488680" cy="346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>
                  <a:extLst>
                    <a:ext uri="{9D8B030D-6E8A-4147-A177-3AD203B41FA5}">
                      <a16:colId xmlns:a16="http://schemas.microsoft.com/office/drawing/2014/main" val="1316965795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453948452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2104867318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3359965583"/>
                    </a:ext>
                  </a:extLst>
                </a:gridCol>
              </a:tblGrid>
              <a:tr h="1087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1/poly(n)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lang="en-CN" sz="24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Standard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guided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states</a:t>
                      </a:r>
                      <a:endParaRPr lang="en-C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C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guided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(open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problem)</a:t>
                      </a:r>
                      <a:endParaRPr lang="en-C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Succinct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ground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(Our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result)</a:t>
                      </a:r>
                      <a:endParaRPr lang="en-C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411421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err="1">
                          <a:highlight>
                            <a:srgbClr val="00FFFF"/>
                          </a:highlight>
                        </a:rPr>
                        <a:t>Stoquastic</a:t>
                      </a:r>
                      <a:endParaRPr lang="en-US" altLang="zh-CN" sz="2400" dirty="0">
                        <a:highlight>
                          <a:srgbClr val="00FFFF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N" sz="2400" dirty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N" sz="2400" dirty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192793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General</a:t>
                      </a:r>
                      <a:endParaRPr lang="en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QCMA-Complete</a:t>
                      </a:r>
                    </a:p>
                    <a:p>
                      <a:pPr algn="ctr"/>
                      <a:r>
                        <a:rPr lang="en-US" altLang="zh-CN" sz="2400" dirty="0">
                          <a:solidFill>
                            <a:srgbClr val="0432FF"/>
                          </a:solidFill>
                        </a:rPr>
                        <a:t>[WFC23]</a:t>
                      </a:r>
                      <a:endParaRPr lang="en-CN" sz="2400" dirty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???</a:t>
                      </a:r>
                      <a:endParaRPr lang="en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???</a:t>
                      </a:r>
                      <a:endParaRPr lang="en-CN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877363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64C9FC9-E8A3-15AB-1D28-EF4D2B8C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87" y="3576598"/>
            <a:ext cx="1346200" cy="431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5CCDA5-4F7B-70DA-F269-84A1F113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613" y="3622485"/>
            <a:ext cx="2108200" cy="3683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AA998B1-2D81-EA4E-F5CE-A446F13E2A88}"/>
              </a:ext>
            </a:extLst>
          </p:cNvPr>
          <p:cNvGrpSpPr/>
          <p:nvPr/>
        </p:nvGrpSpPr>
        <p:grpSpPr>
          <a:xfrm>
            <a:off x="2125440" y="3747826"/>
            <a:ext cx="595440" cy="221760"/>
            <a:chOff x="3202080" y="2178240"/>
            <a:chExt cx="59544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AA845A3-7687-2ABB-ADC4-733AFA50B0DA}"/>
                    </a:ext>
                  </a:extLst>
                </p14:cNvPr>
                <p14:cNvContentPartPr/>
                <p14:nvPr/>
              </p14:nvContentPartPr>
              <p14:xfrm>
                <a:off x="3236640" y="2282280"/>
                <a:ext cx="494640" cy="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AA845A3-7687-2ABB-ADC4-733AFA50B0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27633" y="2273280"/>
                  <a:ext cx="512293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6468B55-72BF-EDF5-DF28-17544B93A8DD}"/>
                    </a:ext>
                  </a:extLst>
                </p14:cNvPr>
                <p14:cNvContentPartPr/>
                <p14:nvPr/>
              </p14:nvContentPartPr>
              <p14:xfrm>
                <a:off x="3633000" y="2203440"/>
                <a:ext cx="164520" cy="179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6468B55-72BF-EDF5-DF28-17544B93A8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24000" y="2194440"/>
                  <a:ext cx="182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FBE6E8-18F4-40CE-820D-A6C4E35F63FE}"/>
                    </a:ext>
                  </a:extLst>
                </p14:cNvPr>
                <p14:cNvContentPartPr/>
                <p14:nvPr/>
              </p14:nvContentPartPr>
              <p14:xfrm>
                <a:off x="3202080" y="2178240"/>
                <a:ext cx="214200" cy="221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FBE6E8-18F4-40CE-820D-A6C4E35F63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93080" y="2169240"/>
                  <a:ext cx="231840" cy="239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BA0992C-6D4A-E342-41C0-AB840BE7DB27}"/>
              </a:ext>
            </a:extLst>
          </p:cNvPr>
          <p:cNvSpPr txBox="1"/>
          <p:nvPr/>
        </p:nvSpPr>
        <p:spPr>
          <a:xfrm>
            <a:off x="8702040" y="2014060"/>
            <a:ext cx="3390736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44088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Extremely</a:t>
            </a:r>
            <a:r>
              <a:rPr lang="zh-CN" altLang="en-US" sz="2000" dirty="0"/>
              <a:t> </a:t>
            </a:r>
            <a:r>
              <a:rPr lang="en-US" altLang="zh-CN" sz="2000" dirty="0"/>
              <a:t>strong</a:t>
            </a:r>
            <a:r>
              <a:rPr lang="zh-CN" altLang="en-US" sz="2000" dirty="0"/>
              <a:t> </a:t>
            </a:r>
            <a:r>
              <a:rPr lang="en-US" altLang="zh-CN" sz="2000" dirty="0"/>
              <a:t>guided</a:t>
            </a:r>
            <a:r>
              <a:rPr lang="zh-CN" altLang="en-US" sz="2000" dirty="0"/>
              <a:t> </a:t>
            </a:r>
            <a:r>
              <a:rPr lang="en-US" altLang="zh-CN" sz="2000" dirty="0"/>
              <a:t>states</a:t>
            </a:r>
            <a:endParaRPr lang="en-CN" sz="2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83832F-39E7-A09C-68E8-1B6FFAF15BE3}"/>
              </a:ext>
            </a:extLst>
          </p:cNvPr>
          <p:cNvGrpSpPr/>
          <p:nvPr/>
        </p:nvGrpSpPr>
        <p:grpSpPr>
          <a:xfrm>
            <a:off x="8636280" y="2438280"/>
            <a:ext cx="277200" cy="203400"/>
            <a:chOff x="8636280" y="2438280"/>
            <a:chExt cx="27720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41A9A50-70F6-1F26-2193-92AEDE421520}"/>
                    </a:ext>
                  </a:extLst>
                </p14:cNvPr>
                <p14:cNvContentPartPr/>
                <p14:nvPr/>
              </p14:nvContentPartPr>
              <p14:xfrm>
                <a:off x="8636280" y="2459880"/>
                <a:ext cx="249840" cy="18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41A9A50-70F6-1F26-2193-92AEDE42152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27280" y="2450862"/>
                  <a:ext cx="267480" cy="199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103EAF8-A5A7-087C-5A37-5768872DF67F}"/>
                    </a:ext>
                  </a:extLst>
                </p14:cNvPr>
                <p14:cNvContentPartPr/>
                <p14:nvPr/>
              </p14:nvContentPartPr>
              <p14:xfrm>
                <a:off x="8732760" y="2438280"/>
                <a:ext cx="180720" cy="166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103EAF8-A5A7-087C-5A37-5768872DF6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723760" y="2429280"/>
                  <a:ext cx="198360" cy="183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741C041-8178-3B5C-BD35-96DE437E96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8393" y="3504867"/>
            <a:ext cx="448540" cy="4859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C610F24-63CB-7CEE-B18E-0115152F95F7}"/>
              </a:ext>
            </a:extLst>
          </p:cNvPr>
          <p:cNvSpPr txBox="1">
            <a:spLocks/>
          </p:cNvSpPr>
          <p:nvPr/>
        </p:nvSpPr>
        <p:spPr>
          <a:xfrm>
            <a:off x="838200" y="9601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CN" sz="2800" dirty="0"/>
            </a:br>
            <a:r>
              <a:rPr lang="en-US" altLang="zh-CN" sz="2800" dirty="0"/>
              <a:t>Difficulty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dequantizing:</a:t>
            </a:r>
            <a:r>
              <a:rPr lang="zh-CN" altLang="en-US" sz="2800" dirty="0"/>
              <a:t> </a:t>
            </a:r>
            <a:r>
              <a:rPr lang="en-US" altLang="zh-CN" sz="2800" b="1" dirty="0">
                <a:solidFill>
                  <a:srgbClr val="0432FF"/>
                </a:solidFill>
              </a:rPr>
              <a:t>Sign</a:t>
            </a:r>
            <a:r>
              <a:rPr lang="zh-CN" altLang="en-US" sz="2800" b="1" dirty="0">
                <a:solidFill>
                  <a:srgbClr val="0432FF"/>
                </a:solidFill>
              </a:rPr>
              <a:t> </a:t>
            </a:r>
            <a:r>
              <a:rPr lang="en-US" altLang="zh-CN" sz="2800" b="1" dirty="0">
                <a:solidFill>
                  <a:srgbClr val="0432FF"/>
                </a:solidFill>
              </a:rPr>
              <a:t>Problem</a:t>
            </a:r>
            <a:br>
              <a:rPr lang="en-US" altLang="zh-CN" sz="2800" dirty="0"/>
            </a:br>
            <a:r>
              <a:rPr lang="en-US" altLang="zh-CN" sz="2800" dirty="0"/>
              <a:t>Extremely</a:t>
            </a:r>
            <a:r>
              <a:rPr lang="zh-CN" altLang="en-US" sz="2800" dirty="0"/>
              <a:t> </a:t>
            </a:r>
            <a:r>
              <a:rPr lang="en-US" altLang="zh-CN" sz="2800" dirty="0"/>
              <a:t>strong</a:t>
            </a:r>
            <a:r>
              <a:rPr lang="zh-CN" altLang="en-US" sz="2800" dirty="0"/>
              <a:t> </a:t>
            </a:r>
            <a:r>
              <a:rPr lang="en-US" altLang="zh-CN" sz="2800" dirty="0"/>
              <a:t>guided</a:t>
            </a:r>
            <a:r>
              <a:rPr lang="zh-CN" altLang="en-US" sz="2800" dirty="0"/>
              <a:t> </a:t>
            </a:r>
            <a:r>
              <a:rPr lang="en-US" altLang="zh-CN" sz="2800" dirty="0"/>
              <a:t>states</a:t>
            </a:r>
            <a:r>
              <a:rPr lang="zh-CN" altLang="en-US" sz="2800" dirty="0"/>
              <a:t> </a:t>
            </a:r>
            <a:r>
              <a:rPr lang="en-US" altLang="zh-CN" sz="2800" dirty="0">
                <a:sym typeface="Wingdings" pitchFamily="2" charset="2"/>
              </a:rPr>
              <a:t>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Circumvent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the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sign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problem</a:t>
            </a:r>
            <a:br>
              <a:rPr lang="en-US" altLang="zh-CN" sz="2800" dirty="0"/>
            </a:br>
            <a:endParaRPr lang="en-CN" sz="2800" dirty="0">
              <a:solidFill>
                <a:srgbClr val="0070C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482517-75FF-156E-FCCA-DEA69FB2DDC1}"/>
              </a:ext>
            </a:extLst>
          </p:cNvPr>
          <p:cNvSpPr txBox="1">
            <a:spLocks/>
          </p:cNvSpPr>
          <p:nvPr/>
        </p:nvSpPr>
        <p:spPr>
          <a:xfrm>
            <a:off x="838200" y="666621"/>
            <a:ext cx="10515600" cy="5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070C0"/>
                </a:solidFill>
              </a:rPr>
              <a:t>Try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dequantizing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LHP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+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Guided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states</a:t>
            </a:r>
            <a:endParaRPr lang="en-CN" sz="28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1E55C7-3A75-D574-7419-02193B15E7FE}"/>
              </a:ext>
            </a:extLst>
          </p:cNvPr>
          <p:cNvSpPr txBox="1"/>
          <p:nvPr/>
        </p:nvSpPr>
        <p:spPr>
          <a:xfrm>
            <a:off x="3680909" y="2068677"/>
            <a:ext cx="3649589" cy="400110"/>
          </a:xfrm>
          <a:prstGeom prst="rect">
            <a:avLst/>
          </a:prstGeom>
          <a:solidFill>
            <a:schemeClr val="accent6">
              <a:lumMod val="40000"/>
              <a:lumOff val="60000"/>
              <a:alpha val="44088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Entry-wise</a:t>
            </a:r>
            <a:r>
              <a:rPr lang="zh-CN" altLang="en-US" sz="2000" dirty="0"/>
              <a:t> </a:t>
            </a:r>
            <a:r>
              <a:rPr lang="en-US" altLang="zh-CN" sz="2000" dirty="0"/>
              <a:t>1/poly</a:t>
            </a:r>
            <a:r>
              <a:rPr lang="zh-CN" altLang="en-US" sz="2000" dirty="0"/>
              <a:t> </a:t>
            </a:r>
            <a:r>
              <a:rPr lang="en-US" altLang="zh-CN" sz="2000" dirty="0"/>
              <a:t>overlap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 err="1"/>
              <a:t>gs</a:t>
            </a:r>
            <a:endParaRPr lang="en-CN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109BFA-9904-608B-0F7A-5A562C9DA88D}"/>
              </a:ext>
            </a:extLst>
          </p:cNvPr>
          <p:cNvGrpSpPr/>
          <p:nvPr/>
        </p:nvGrpSpPr>
        <p:grpSpPr>
          <a:xfrm>
            <a:off x="6526042" y="2461473"/>
            <a:ext cx="240840" cy="297360"/>
            <a:chOff x="6526042" y="2461473"/>
            <a:chExt cx="24084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82A4CE-9967-0959-C9A4-0F63DE68A348}"/>
                    </a:ext>
                  </a:extLst>
                </p14:cNvPr>
                <p14:cNvContentPartPr/>
                <p14:nvPr/>
              </p14:nvContentPartPr>
              <p14:xfrm>
                <a:off x="6620722" y="2505753"/>
                <a:ext cx="52920" cy="253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82A4CE-9967-0959-C9A4-0F63DE68A34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12082" y="2497113"/>
                  <a:ext cx="70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ACA0DF5-D535-754B-3CA2-2F29D8E1A58E}"/>
                    </a:ext>
                  </a:extLst>
                </p14:cNvPr>
                <p14:cNvContentPartPr/>
                <p14:nvPr/>
              </p14:nvContentPartPr>
              <p14:xfrm>
                <a:off x="6526042" y="2461473"/>
                <a:ext cx="240840" cy="165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ACA0DF5-D535-754B-3CA2-2F29D8E1A58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17042" y="2452833"/>
                  <a:ext cx="258480" cy="18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71286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A1955C-1B5A-F073-8664-78B229928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241746"/>
              </p:ext>
            </p:extLst>
          </p:nvPr>
        </p:nvGraphicFramePr>
        <p:xfrm>
          <a:off x="1280160" y="2635697"/>
          <a:ext cx="8488680" cy="346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>
                  <a:extLst>
                    <a:ext uri="{9D8B030D-6E8A-4147-A177-3AD203B41FA5}">
                      <a16:colId xmlns:a16="http://schemas.microsoft.com/office/drawing/2014/main" val="1316965795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453948452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2104867318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3359965583"/>
                    </a:ext>
                  </a:extLst>
                </a:gridCol>
              </a:tblGrid>
              <a:tr h="1087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1/poly(n)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lang="en-CN" sz="24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Standard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guided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states</a:t>
                      </a:r>
                      <a:endParaRPr lang="en-C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C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guided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states</a:t>
                      </a:r>
                    </a:p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(open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problem)</a:t>
                      </a:r>
                      <a:endParaRPr lang="en-C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Succinct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ground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(Our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result)</a:t>
                      </a:r>
                      <a:endParaRPr lang="en-C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411421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err="1"/>
                        <a:t>Stoquastic</a:t>
                      </a:r>
                      <a:endParaRPr lang="en-US" altLang="zh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???</a:t>
                      </a:r>
                      <a:endParaRPr lang="en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MA-Complete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432FF"/>
                          </a:solidFill>
                        </a:rPr>
                        <a:t>[Bra14]</a:t>
                      </a:r>
                      <a:endParaRPr lang="en-CN" sz="2400" dirty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MA-complete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432FF"/>
                          </a:solidFill>
                        </a:rPr>
                        <a:t>[BT10] [Liu20]</a:t>
                      </a:r>
                      <a:endParaRPr lang="en-CN" sz="2400" dirty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192793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General</a:t>
                      </a:r>
                      <a:endParaRPr lang="en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QCMA-Complete</a:t>
                      </a:r>
                    </a:p>
                    <a:p>
                      <a:pPr algn="ctr"/>
                      <a:r>
                        <a:rPr lang="en-US" altLang="zh-CN" sz="2400" dirty="0">
                          <a:solidFill>
                            <a:srgbClr val="0432FF"/>
                          </a:solidFill>
                        </a:rPr>
                        <a:t>[WFC23]</a:t>
                      </a:r>
                      <a:endParaRPr lang="en-CN" sz="2400" dirty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???</a:t>
                      </a:r>
                      <a:endParaRPr lang="en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???</a:t>
                      </a:r>
                      <a:endParaRPr lang="en-CN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877363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90C1C70-196A-BE5F-8216-EE5C1F44D3D6}"/>
              </a:ext>
            </a:extLst>
          </p:cNvPr>
          <p:cNvSpPr txBox="1"/>
          <p:nvPr/>
        </p:nvSpPr>
        <p:spPr>
          <a:xfrm>
            <a:off x="9464040" y="4583817"/>
            <a:ext cx="2727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Can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we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circumvent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zh-CN" altLang="en-US" sz="2000" dirty="0">
                <a:solidFill>
                  <a:srgbClr val="FF0000"/>
                </a:solidFill>
              </a:rPr>
              <a:t>      </a:t>
            </a:r>
            <a:r>
              <a:rPr lang="en-US" altLang="zh-CN" sz="2000" dirty="0">
                <a:solidFill>
                  <a:srgbClr val="FF0000"/>
                </a:solidFill>
              </a:rPr>
              <a:t>sign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problem?</a:t>
            </a:r>
            <a:endParaRPr lang="en-CN" sz="2000" dirty="0">
              <a:solidFill>
                <a:srgbClr val="FF0000"/>
              </a:solidFill>
            </a:endParaRP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91816107-3683-165C-3DCD-4DE30384C958}"/>
              </a:ext>
            </a:extLst>
          </p:cNvPr>
          <p:cNvSpPr/>
          <p:nvPr/>
        </p:nvSpPr>
        <p:spPr>
          <a:xfrm>
            <a:off x="8534400" y="4724400"/>
            <a:ext cx="335280" cy="42672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0992C-6D4A-E342-41C0-AB840BE7DB27}"/>
              </a:ext>
            </a:extLst>
          </p:cNvPr>
          <p:cNvSpPr txBox="1"/>
          <p:nvPr/>
        </p:nvSpPr>
        <p:spPr>
          <a:xfrm>
            <a:off x="8702040" y="2014060"/>
            <a:ext cx="3390736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44088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Extremely</a:t>
            </a:r>
            <a:r>
              <a:rPr lang="zh-CN" altLang="en-US" sz="2000" dirty="0"/>
              <a:t> </a:t>
            </a:r>
            <a:r>
              <a:rPr lang="en-US" altLang="zh-CN" sz="2000" dirty="0"/>
              <a:t>strong</a:t>
            </a:r>
            <a:r>
              <a:rPr lang="zh-CN" altLang="en-US" sz="2000" dirty="0"/>
              <a:t> </a:t>
            </a:r>
            <a:r>
              <a:rPr lang="en-US" altLang="zh-CN" sz="2000" dirty="0"/>
              <a:t>guided</a:t>
            </a:r>
            <a:r>
              <a:rPr lang="zh-CN" altLang="en-US" sz="2000" dirty="0"/>
              <a:t> </a:t>
            </a:r>
            <a:r>
              <a:rPr lang="en-US" altLang="zh-CN" sz="2000" dirty="0"/>
              <a:t>states</a:t>
            </a:r>
            <a:endParaRPr lang="en-CN" sz="2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83832F-39E7-A09C-68E8-1B6FFAF15BE3}"/>
              </a:ext>
            </a:extLst>
          </p:cNvPr>
          <p:cNvGrpSpPr/>
          <p:nvPr/>
        </p:nvGrpSpPr>
        <p:grpSpPr>
          <a:xfrm>
            <a:off x="8636280" y="2438280"/>
            <a:ext cx="277200" cy="203400"/>
            <a:chOff x="8636280" y="2438280"/>
            <a:chExt cx="27720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41A9A50-70F6-1F26-2193-92AEDE421520}"/>
                    </a:ext>
                  </a:extLst>
                </p14:cNvPr>
                <p14:cNvContentPartPr/>
                <p14:nvPr/>
              </p14:nvContentPartPr>
              <p14:xfrm>
                <a:off x="8636280" y="2459880"/>
                <a:ext cx="249840" cy="18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41A9A50-70F6-1F26-2193-92AEDE4215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27280" y="2450862"/>
                  <a:ext cx="267480" cy="199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103EAF8-A5A7-087C-5A37-5768872DF67F}"/>
                    </a:ext>
                  </a:extLst>
                </p14:cNvPr>
                <p14:cNvContentPartPr/>
                <p14:nvPr/>
              </p14:nvContentPartPr>
              <p14:xfrm>
                <a:off x="8732760" y="2438280"/>
                <a:ext cx="180720" cy="166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103EAF8-A5A7-087C-5A37-5768872DF6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23760" y="2429280"/>
                  <a:ext cx="198360" cy="183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303AF527-EE00-4F86-46B0-2BE8281A5F2F}"/>
              </a:ext>
            </a:extLst>
          </p:cNvPr>
          <p:cNvSpPr txBox="1">
            <a:spLocks/>
          </p:cNvSpPr>
          <p:nvPr/>
        </p:nvSpPr>
        <p:spPr>
          <a:xfrm>
            <a:off x="838200" y="9601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CN" sz="2800" dirty="0"/>
            </a:br>
            <a:r>
              <a:rPr lang="en-US" altLang="zh-CN" sz="2800" dirty="0"/>
              <a:t>Difficulty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dequantizing:</a:t>
            </a:r>
            <a:r>
              <a:rPr lang="zh-CN" altLang="en-US" sz="2800" dirty="0"/>
              <a:t> </a:t>
            </a:r>
            <a:r>
              <a:rPr lang="en-US" altLang="zh-CN" sz="2800" b="1" dirty="0">
                <a:solidFill>
                  <a:srgbClr val="0432FF"/>
                </a:solidFill>
              </a:rPr>
              <a:t>Sign</a:t>
            </a:r>
            <a:r>
              <a:rPr lang="zh-CN" altLang="en-US" sz="2800" b="1" dirty="0">
                <a:solidFill>
                  <a:srgbClr val="0432FF"/>
                </a:solidFill>
              </a:rPr>
              <a:t> </a:t>
            </a:r>
            <a:r>
              <a:rPr lang="en-US" altLang="zh-CN" sz="2800" b="1" dirty="0">
                <a:solidFill>
                  <a:srgbClr val="0432FF"/>
                </a:solidFill>
              </a:rPr>
              <a:t>Problem</a:t>
            </a:r>
            <a:br>
              <a:rPr lang="en-US" altLang="zh-CN" sz="2800" dirty="0"/>
            </a:br>
            <a:r>
              <a:rPr lang="en-US" altLang="zh-CN" sz="2800" dirty="0"/>
              <a:t>Extremely</a:t>
            </a:r>
            <a:r>
              <a:rPr lang="zh-CN" altLang="en-US" sz="2800" dirty="0"/>
              <a:t> </a:t>
            </a:r>
            <a:r>
              <a:rPr lang="en-US" altLang="zh-CN" sz="2800" dirty="0"/>
              <a:t>strong</a:t>
            </a:r>
            <a:r>
              <a:rPr lang="zh-CN" altLang="en-US" sz="2800" dirty="0"/>
              <a:t> </a:t>
            </a:r>
            <a:r>
              <a:rPr lang="en-US" altLang="zh-CN" sz="2800" dirty="0"/>
              <a:t>guided</a:t>
            </a:r>
            <a:r>
              <a:rPr lang="zh-CN" altLang="en-US" sz="2800" dirty="0"/>
              <a:t> </a:t>
            </a:r>
            <a:r>
              <a:rPr lang="en-US" altLang="zh-CN" sz="2800" dirty="0"/>
              <a:t>states</a:t>
            </a:r>
            <a:r>
              <a:rPr lang="zh-CN" altLang="en-US" sz="2800" dirty="0"/>
              <a:t> </a:t>
            </a:r>
            <a:r>
              <a:rPr lang="en-US" altLang="zh-CN" sz="2800" dirty="0">
                <a:sym typeface="Wingdings" pitchFamily="2" charset="2"/>
              </a:rPr>
              <a:t>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Circumvent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the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sign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problem</a:t>
            </a:r>
            <a:br>
              <a:rPr lang="en-US" altLang="zh-CN" sz="2800" dirty="0"/>
            </a:br>
            <a:endParaRPr lang="en-CN" sz="2800" dirty="0">
              <a:solidFill>
                <a:srgbClr val="0070C0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CA6958C-0AC5-7B62-1DCC-8482DA724BA0}"/>
              </a:ext>
            </a:extLst>
          </p:cNvPr>
          <p:cNvSpPr txBox="1">
            <a:spLocks/>
          </p:cNvSpPr>
          <p:nvPr/>
        </p:nvSpPr>
        <p:spPr>
          <a:xfrm>
            <a:off x="838200" y="666621"/>
            <a:ext cx="10515600" cy="5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070C0"/>
                </a:solidFill>
              </a:rPr>
              <a:t>Try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dequantizing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LHP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+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Guided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states</a:t>
            </a:r>
            <a:endParaRPr lang="en-CN" sz="2800" dirty="0">
              <a:solidFill>
                <a:srgbClr val="0070C0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C77A664-8E72-14A8-7580-60944B8509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6632" y="3712785"/>
            <a:ext cx="1346200" cy="431800"/>
          </a:xfrm>
          <a:prstGeom prst="rect">
            <a:avLst/>
          </a:prstGeom>
        </p:spPr>
      </p:pic>
      <p:sp>
        <p:nvSpPr>
          <p:cNvPr id="36" name="Down Arrow 35">
            <a:extLst>
              <a:ext uri="{FF2B5EF4-FFF2-40B4-BE49-F238E27FC236}">
                <a16:creationId xmlns:a16="http://schemas.microsoft.com/office/drawing/2014/main" id="{9B339B62-6AAA-B795-2DF8-98105710EDB9}"/>
              </a:ext>
            </a:extLst>
          </p:cNvPr>
          <p:cNvSpPr/>
          <p:nvPr/>
        </p:nvSpPr>
        <p:spPr>
          <a:xfrm>
            <a:off x="6313251" y="4724400"/>
            <a:ext cx="335280" cy="42672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FE68C-B5AB-48A9-AB56-2A6FA911D98D}"/>
              </a:ext>
            </a:extLst>
          </p:cNvPr>
          <p:cNvSpPr txBox="1"/>
          <p:nvPr/>
        </p:nvSpPr>
        <p:spPr>
          <a:xfrm>
            <a:off x="3680909" y="2068677"/>
            <a:ext cx="3649589" cy="400110"/>
          </a:xfrm>
          <a:prstGeom prst="rect">
            <a:avLst/>
          </a:prstGeom>
          <a:solidFill>
            <a:schemeClr val="accent6">
              <a:lumMod val="40000"/>
              <a:lumOff val="60000"/>
              <a:alpha val="44088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Entry-wise</a:t>
            </a:r>
            <a:r>
              <a:rPr lang="zh-CN" altLang="en-US" sz="2000" dirty="0"/>
              <a:t> </a:t>
            </a:r>
            <a:r>
              <a:rPr lang="en-US" altLang="zh-CN" sz="2000" dirty="0"/>
              <a:t>1/poly</a:t>
            </a:r>
            <a:r>
              <a:rPr lang="zh-CN" altLang="en-US" sz="2000" dirty="0"/>
              <a:t> </a:t>
            </a:r>
            <a:r>
              <a:rPr lang="en-US" altLang="zh-CN" sz="2000" dirty="0"/>
              <a:t>overlap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 err="1"/>
              <a:t>gs</a:t>
            </a:r>
            <a:endParaRPr lang="en-CN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F18178-B6CF-DDF7-B2CF-3F9153CC6175}"/>
              </a:ext>
            </a:extLst>
          </p:cNvPr>
          <p:cNvGrpSpPr/>
          <p:nvPr/>
        </p:nvGrpSpPr>
        <p:grpSpPr>
          <a:xfrm>
            <a:off x="6526042" y="2461473"/>
            <a:ext cx="240840" cy="297360"/>
            <a:chOff x="6526042" y="2461473"/>
            <a:chExt cx="24084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18EC386-01E9-6CFB-653C-BBB12E2B4826}"/>
                    </a:ext>
                  </a:extLst>
                </p14:cNvPr>
                <p14:cNvContentPartPr/>
                <p14:nvPr/>
              </p14:nvContentPartPr>
              <p14:xfrm>
                <a:off x="6620722" y="2505753"/>
                <a:ext cx="52920" cy="253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18EC386-01E9-6CFB-653C-BBB12E2B48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12082" y="2497113"/>
                  <a:ext cx="70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018E506-5078-19FC-F29A-A33ACB44C3C5}"/>
                    </a:ext>
                  </a:extLst>
                </p14:cNvPr>
                <p14:cNvContentPartPr/>
                <p14:nvPr/>
              </p14:nvContentPartPr>
              <p14:xfrm>
                <a:off x="6526042" y="2461473"/>
                <a:ext cx="240840" cy="16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018E506-5078-19FC-F29A-A33ACB44C3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17042" y="2452833"/>
                  <a:ext cx="258480" cy="18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14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A1955C-1B5A-F073-8664-78B229928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066770"/>
              </p:ext>
            </p:extLst>
          </p:nvPr>
        </p:nvGraphicFramePr>
        <p:xfrm>
          <a:off x="1280160" y="2635697"/>
          <a:ext cx="8488680" cy="346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>
                  <a:extLst>
                    <a:ext uri="{9D8B030D-6E8A-4147-A177-3AD203B41FA5}">
                      <a16:colId xmlns:a16="http://schemas.microsoft.com/office/drawing/2014/main" val="1316965795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453948452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2104867318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3359965583"/>
                    </a:ext>
                  </a:extLst>
                </a:gridCol>
              </a:tblGrid>
              <a:tr h="1087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1/poly(n)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lang="en-CN" sz="24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Standard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guided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states</a:t>
                      </a:r>
                      <a:endParaRPr lang="en-C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C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guided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states</a:t>
                      </a:r>
                    </a:p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(open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problem)</a:t>
                      </a:r>
                      <a:endParaRPr lang="en-C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Succinct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ground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</a:p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(Our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result)</a:t>
                      </a:r>
                      <a:endParaRPr lang="en-C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411421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err="1"/>
                        <a:t>Stoquastic</a:t>
                      </a:r>
                      <a:endParaRPr lang="en-US" altLang="zh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???</a:t>
                      </a:r>
                      <a:endParaRPr lang="en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MA-Complete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432FF"/>
                          </a:solidFill>
                        </a:rPr>
                        <a:t>[Bra14]</a:t>
                      </a:r>
                      <a:endParaRPr lang="en-CN" sz="2400" dirty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MA-complete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432FF"/>
                          </a:solidFill>
                        </a:rPr>
                        <a:t>[BT10] [Liu20]</a:t>
                      </a:r>
                      <a:endParaRPr lang="en-CN" sz="2400" dirty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192793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General</a:t>
                      </a:r>
                      <a:endParaRPr lang="en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QCMA-Complete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0432FF"/>
                          </a:solidFill>
                        </a:rPr>
                        <a:t>[WFC23]</a:t>
                      </a:r>
                      <a:endParaRPr lang="en-CN" sz="2400" dirty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???</a:t>
                      </a:r>
                      <a:endParaRPr lang="en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highlight>
                            <a:srgbClr val="FFFF00"/>
                          </a:highlight>
                        </a:rPr>
                        <a:t>Our</a:t>
                      </a:r>
                      <a:r>
                        <a:rPr lang="zh-CN" altLang="en-US" sz="2400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altLang="zh-CN" sz="2400" dirty="0">
                          <a:highlight>
                            <a:srgbClr val="FFFF00"/>
                          </a:highlight>
                        </a:rPr>
                        <a:t>results:</a:t>
                      </a:r>
                    </a:p>
                    <a:p>
                      <a:pPr algn="ctr"/>
                      <a:r>
                        <a:rPr lang="en-US" altLang="zh-CN" sz="2400" dirty="0">
                          <a:highlight>
                            <a:srgbClr val="FFFF00"/>
                          </a:highlight>
                        </a:rPr>
                        <a:t>MA-Complete</a:t>
                      </a:r>
                      <a:endParaRPr lang="en-CN" sz="24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87736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3DE01DA-1322-6C1C-8AF0-78305660E126}"/>
              </a:ext>
            </a:extLst>
          </p:cNvPr>
          <p:cNvSpPr txBox="1"/>
          <p:nvPr/>
        </p:nvSpPr>
        <p:spPr>
          <a:xfrm>
            <a:off x="9464040" y="4583817"/>
            <a:ext cx="2727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Can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we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circumvent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zh-CN" altLang="en-US" sz="2000" dirty="0">
                <a:solidFill>
                  <a:srgbClr val="FF0000"/>
                </a:solidFill>
              </a:rPr>
              <a:t>      </a:t>
            </a:r>
            <a:r>
              <a:rPr lang="en-US" altLang="zh-CN" sz="2000" dirty="0">
                <a:solidFill>
                  <a:srgbClr val="FF0000"/>
                </a:solidFill>
              </a:rPr>
              <a:t>sign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problem?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432FF"/>
                </a:solidFill>
              </a:rPr>
              <a:t>Yes!</a:t>
            </a:r>
            <a:r>
              <a:rPr lang="zh-CN" altLang="en-US" sz="2000" b="1" dirty="0">
                <a:solidFill>
                  <a:srgbClr val="0432FF"/>
                </a:solidFill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</a:rPr>
              <a:t>We</a:t>
            </a:r>
            <a:r>
              <a:rPr lang="zh-CN" altLang="en-US" sz="2000" b="1" dirty="0">
                <a:solidFill>
                  <a:srgbClr val="0432FF"/>
                </a:solidFill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</a:rPr>
              <a:t>can</a:t>
            </a:r>
            <a:endParaRPr lang="en-CN" sz="2000" b="1" dirty="0">
              <a:solidFill>
                <a:srgbClr val="0432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B78B1-8406-8E33-EA91-2B38D572813C}"/>
              </a:ext>
            </a:extLst>
          </p:cNvPr>
          <p:cNvSpPr txBox="1"/>
          <p:nvPr/>
        </p:nvSpPr>
        <p:spPr>
          <a:xfrm>
            <a:off x="8702040" y="2014060"/>
            <a:ext cx="3390736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44088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Extremely</a:t>
            </a:r>
            <a:r>
              <a:rPr lang="zh-CN" altLang="en-US" sz="2000" dirty="0"/>
              <a:t> </a:t>
            </a:r>
            <a:r>
              <a:rPr lang="en-US" altLang="zh-CN" sz="2000" dirty="0"/>
              <a:t>strong</a:t>
            </a:r>
            <a:r>
              <a:rPr lang="zh-CN" altLang="en-US" sz="2000" dirty="0"/>
              <a:t> </a:t>
            </a:r>
            <a:r>
              <a:rPr lang="en-US" altLang="zh-CN" sz="2000" dirty="0"/>
              <a:t>guided</a:t>
            </a:r>
            <a:r>
              <a:rPr lang="zh-CN" altLang="en-US" sz="2000" dirty="0"/>
              <a:t> </a:t>
            </a:r>
            <a:r>
              <a:rPr lang="en-US" altLang="zh-CN" sz="2000" dirty="0"/>
              <a:t>states</a:t>
            </a:r>
            <a:endParaRPr lang="en-CN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15A8C2-14DE-1756-5733-6809F44516A8}"/>
              </a:ext>
            </a:extLst>
          </p:cNvPr>
          <p:cNvGrpSpPr/>
          <p:nvPr/>
        </p:nvGrpSpPr>
        <p:grpSpPr>
          <a:xfrm>
            <a:off x="8636280" y="2438280"/>
            <a:ext cx="277200" cy="203400"/>
            <a:chOff x="8636280" y="2438280"/>
            <a:chExt cx="27720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8BC9D5-BE70-341F-84E5-5AF6CBE75801}"/>
                    </a:ext>
                  </a:extLst>
                </p14:cNvPr>
                <p14:cNvContentPartPr/>
                <p14:nvPr/>
              </p14:nvContentPartPr>
              <p14:xfrm>
                <a:off x="8636280" y="2459880"/>
                <a:ext cx="249840" cy="181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8BC9D5-BE70-341F-84E5-5AF6CBE7580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27280" y="2450862"/>
                  <a:ext cx="267480" cy="199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13F15E-74D3-563D-3B01-8C4F37DB597D}"/>
                    </a:ext>
                  </a:extLst>
                </p14:cNvPr>
                <p14:cNvContentPartPr/>
                <p14:nvPr/>
              </p14:nvContentPartPr>
              <p14:xfrm>
                <a:off x="8732760" y="2438280"/>
                <a:ext cx="180720" cy="166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13F15E-74D3-563D-3B01-8C4F37DB597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23760" y="2429280"/>
                  <a:ext cx="198360" cy="183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7B83BA8-4F70-C0CC-7A39-2BB9B16712E0}"/>
              </a:ext>
            </a:extLst>
          </p:cNvPr>
          <p:cNvSpPr txBox="1">
            <a:spLocks/>
          </p:cNvSpPr>
          <p:nvPr/>
        </p:nvSpPr>
        <p:spPr>
          <a:xfrm>
            <a:off x="838200" y="9601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CN" sz="2800" dirty="0"/>
            </a:br>
            <a:r>
              <a:rPr lang="en-US" altLang="zh-CN" sz="2800" dirty="0"/>
              <a:t>Difficulty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dequantizing:</a:t>
            </a:r>
            <a:r>
              <a:rPr lang="zh-CN" altLang="en-US" sz="2800" dirty="0"/>
              <a:t> </a:t>
            </a:r>
            <a:r>
              <a:rPr lang="en-US" altLang="zh-CN" sz="2800" b="1" dirty="0">
                <a:solidFill>
                  <a:srgbClr val="0432FF"/>
                </a:solidFill>
              </a:rPr>
              <a:t>Sign</a:t>
            </a:r>
            <a:r>
              <a:rPr lang="zh-CN" altLang="en-US" sz="2800" b="1" dirty="0">
                <a:solidFill>
                  <a:srgbClr val="0432FF"/>
                </a:solidFill>
              </a:rPr>
              <a:t> </a:t>
            </a:r>
            <a:r>
              <a:rPr lang="en-US" altLang="zh-CN" sz="2800" b="1" dirty="0">
                <a:solidFill>
                  <a:srgbClr val="0432FF"/>
                </a:solidFill>
              </a:rPr>
              <a:t>Problem</a:t>
            </a:r>
            <a:br>
              <a:rPr lang="en-US" altLang="zh-CN" sz="2800" dirty="0"/>
            </a:br>
            <a:r>
              <a:rPr lang="en-US" altLang="zh-CN" sz="2800" dirty="0"/>
              <a:t>Extremely</a:t>
            </a:r>
            <a:r>
              <a:rPr lang="zh-CN" altLang="en-US" sz="2800" dirty="0"/>
              <a:t> </a:t>
            </a:r>
            <a:r>
              <a:rPr lang="en-US" altLang="zh-CN" sz="2800" dirty="0"/>
              <a:t>strong</a:t>
            </a:r>
            <a:r>
              <a:rPr lang="zh-CN" altLang="en-US" sz="2800" dirty="0"/>
              <a:t> </a:t>
            </a:r>
            <a:r>
              <a:rPr lang="en-US" altLang="zh-CN" sz="2800" dirty="0"/>
              <a:t>guided</a:t>
            </a:r>
            <a:r>
              <a:rPr lang="zh-CN" altLang="en-US" sz="2800" dirty="0"/>
              <a:t> </a:t>
            </a:r>
            <a:r>
              <a:rPr lang="en-US" altLang="zh-CN" sz="2800" dirty="0"/>
              <a:t>states</a:t>
            </a:r>
            <a:r>
              <a:rPr lang="zh-CN" altLang="en-US" sz="2800" dirty="0"/>
              <a:t> </a:t>
            </a:r>
            <a:r>
              <a:rPr lang="en-US" altLang="zh-CN" sz="2800" dirty="0">
                <a:sym typeface="Wingdings" pitchFamily="2" charset="2"/>
              </a:rPr>
              <a:t>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Circumvent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the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sign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problem</a:t>
            </a:r>
            <a:br>
              <a:rPr lang="en-US" altLang="zh-CN" sz="2800" dirty="0"/>
            </a:br>
            <a:endParaRPr lang="en-CN" sz="2800" dirty="0">
              <a:solidFill>
                <a:srgbClr val="0070C0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96A07DF-D99D-8F9B-8536-ECB3B2AFAB59}"/>
              </a:ext>
            </a:extLst>
          </p:cNvPr>
          <p:cNvSpPr txBox="1">
            <a:spLocks/>
          </p:cNvSpPr>
          <p:nvPr/>
        </p:nvSpPr>
        <p:spPr>
          <a:xfrm>
            <a:off x="838200" y="666621"/>
            <a:ext cx="10515600" cy="5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070C0"/>
                </a:solidFill>
              </a:rPr>
              <a:t>Try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dequantizing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LHP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+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Guided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states</a:t>
            </a:r>
            <a:endParaRPr lang="en-CN" sz="2800" dirty="0">
              <a:solidFill>
                <a:srgbClr val="0070C0"/>
              </a:solidFill>
            </a:endParaRP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5B7AD36E-BBF0-67DB-5107-FD5ED20E2B92}"/>
              </a:ext>
            </a:extLst>
          </p:cNvPr>
          <p:cNvSpPr/>
          <p:nvPr/>
        </p:nvSpPr>
        <p:spPr>
          <a:xfrm>
            <a:off x="6313251" y="4724400"/>
            <a:ext cx="335280" cy="42672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B387CD10-AD8A-381B-B020-8F5C77B2DA60}"/>
              </a:ext>
            </a:extLst>
          </p:cNvPr>
          <p:cNvSpPr/>
          <p:nvPr/>
        </p:nvSpPr>
        <p:spPr>
          <a:xfrm>
            <a:off x="8534400" y="4724400"/>
            <a:ext cx="335280" cy="42672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B9049EE-FC23-8AA8-E49C-083039452F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6632" y="3712785"/>
            <a:ext cx="1346200" cy="431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380DAE-DC8A-B792-6547-39E3F4C91736}"/>
              </a:ext>
            </a:extLst>
          </p:cNvPr>
          <p:cNvSpPr txBox="1"/>
          <p:nvPr/>
        </p:nvSpPr>
        <p:spPr>
          <a:xfrm>
            <a:off x="3680909" y="2068677"/>
            <a:ext cx="3649589" cy="400110"/>
          </a:xfrm>
          <a:prstGeom prst="rect">
            <a:avLst/>
          </a:prstGeom>
          <a:solidFill>
            <a:schemeClr val="accent6">
              <a:lumMod val="40000"/>
              <a:lumOff val="60000"/>
              <a:alpha val="44088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Entry-wise</a:t>
            </a:r>
            <a:r>
              <a:rPr lang="zh-CN" altLang="en-US" sz="2000" dirty="0"/>
              <a:t> </a:t>
            </a:r>
            <a:r>
              <a:rPr lang="en-US" altLang="zh-CN" sz="2000" dirty="0"/>
              <a:t>1/poly</a:t>
            </a:r>
            <a:r>
              <a:rPr lang="zh-CN" altLang="en-US" sz="2000" dirty="0"/>
              <a:t> </a:t>
            </a:r>
            <a:r>
              <a:rPr lang="en-US" altLang="zh-CN" sz="2000" dirty="0"/>
              <a:t>overlap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 err="1"/>
              <a:t>gs</a:t>
            </a:r>
            <a:endParaRPr lang="en-CN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720E2A-B74A-2EBF-FF6F-B23417B6FF84}"/>
              </a:ext>
            </a:extLst>
          </p:cNvPr>
          <p:cNvGrpSpPr/>
          <p:nvPr/>
        </p:nvGrpSpPr>
        <p:grpSpPr>
          <a:xfrm>
            <a:off x="6526042" y="2461473"/>
            <a:ext cx="240840" cy="297360"/>
            <a:chOff x="6526042" y="2461473"/>
            <a:chExt cx="24084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5EF13C-5766-CBBF-CC98-FD1DD518DE81}"/>
                    </a:ext>
                  </a:extLst>
                </p14:cNvPr>
                <p14:cNvContentPartPr/>
                <p14:nvPr/>
              </p14:nvContentPartPr>
              <p14:xfrm>
                <a:off x="6620722" y="2505753"/>
                <a:ext cx="52920" cy="253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5EF13C-5766-CBBF-CC98-FD1DD518DE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12082" y="2497113"/>
                  <a:ext cx="70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C27CBC-819A-7C99-B604-0E20159B08D8}"/>
                    </a:ext>
                  </a:extLst>
                </p14:cNvPr>
                <p14:cNvContentPartPr/>
                <p14:nvPr/>
              </p14:nvContentPartPr>
              <p14:xfrm>
                <a:off x="6526042" y="2461473"/>
                <a:ext cx="240840" cy="165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C27CBC-819A-7C99-B604-0E20159B08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17042" y="2452833"/>
                  <a:ext cx="258480" cy="18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65325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A1955C-1B5A-F073-8664-78B229928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90866"/>
              </p:ext>
            </p:extLst>
          </p:nvPr>
        </p:nvGraphicFramePr>
        <p:xfrm>
          <a:off x="1280160" y="2635697"/>
          <a:ext cx="8488680" cy="346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>
                  <a:extLst>
                    <a:ext uri="{9D8B030D-6E8A-4147-A177-3AD203B41FA5}">
                      <a16:colId xmlns:a16="http://schemas.microsoft.com/office/drawing/2014/main" val="1316965795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453948452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2104867318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3359965583"/>
                    </a:ext>
                  </a:extLst>
                </a:gridCol>
              </a:tblGrid>
              <a:tr h="1087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1/poly(n)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lang="en-CN" sz="24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Standard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guided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states</a:t>
                      </a:r>
                      <a:endParaRPr lang="en-C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C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guided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states</a:t>
                      </a:r>
                    </a:p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(open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problem)</a:t>
                      </a:r>
                      <a:endParaRPr lang="en-C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Succinct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ground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</a:p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(Our</a:t>
                      </a:r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result)</a:t>
                      </a:r>
                      <a:endParaRPr lang="en-CN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411421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err="1"/>
                        <a:t>Stoquastic</a:t>
                      </a:r>
                      <a:endParaRPr lang="en-US" altLang="zh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???</a:t>
                      </a:r>
                      <a:endParaRPr lang="en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MA-Complete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432FF"/>
                          </a:solidFill>
                        </a:rPr>
                        <a:t>[Bra14]</a:t>
                      </a:r>
                      <a:endParaRPr lang="en-CN" sz="2400" dirty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MA-complete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432FF"/>
                          </a:solidFill>
                        </a:rPr>
                        <a:t>[BT10] [Liu20]</a:t>
                      </a:r>
                      <a:endParaRPr lang="en-CN" sz="2400" dirty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192793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General</a:t>
                      </a:r>
                      <a:endParaRPr lang="en-C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QCMA-Complete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0432FF"/>
                          </a:solidFill>
                        </a:rPr>
                        <a:t>[WFC23]</a:t>
                      </a:r>
                      <a:endParaRPr lang="en-CN" sz="2400" dirty="0">
                        <a:solidFill>
                          <a:srgbClr val="0432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highlight>
                            <a:srgbClr val="FFFF00"/>
                          </a:highlight>
                        </a:rPr>
                        <a:t>Open</a:t>
                      </a:r>
                      <a:r>
                        <a:rPr lang="zh-CN" altLang="en-US" sz="2400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altLang="zh-CN" sz="2400" dirty="0">
                          <a:highlight>
                            <a:srgbClr val="FFFF00"/>
                          </a:highlight>
                        </a:rPr>
                        <a:t>problem</a:t>
                      </a:r>
                      <a:endParaRPr lang="en-CN" sz="24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Our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results:</a:t>
                      </a:r>
                    </a:p>
                    <a:p>
                      <a:pPr algn="ctr"/>
                      <a:r>
                        <a:rPr lang="en-US" altLang="zh-CN" sz="2400" dirty="0"/>
                        <a:t>MA-Complete</a:t>
                      </a:r>
                      <a:endParaRPr lang="en-CN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87736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D846D8-523A-6C04-81B3-F641935DCFD5}"/>
              </a:ext>
            </a:extLst>
          </p:cNvPr>
          <p:cNvSpPr txBox="1"/>
          <p:nvPr/>
        </p:nvSpPr>
        <p:spPr>
          <a:xfrm>
            <a:off x="5379720" y="5777411"/>
            <a:ext cx="4389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Can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we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circumvent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zh-CN" altLang="en-US" sz="2000" dirty="0">
                <a:solidFill>
                  <a:srgbClr val="FF0000"/>
                </a:solidFill>
              </a:rPr>
              <a:t>      </a:t>
            </a:r>
            <a:r>
              <a:rPr lang="en-US" altLang="zh-CN" sz="2000" dirty="0">
                <a:solidFill>
                  <a:srgbClr val="FF0000"/>
                </a:solidFill>
              </a:rPr>
              <a:t>sign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problem?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7030A0"/>
                </a:solidFill>
              </a:rPr>
              <a:t>Magical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Continuous-time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MC?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6F81F-A55B-DF02-F6B9-6F932D31CA8A}"/>
              </a:ext>
            </a:extLst>
          </p:cNvPr>
          <p:cNvSpPr txBox="1"/>
          <p:nvPr/>
        </p:nvSpPr>
        <p:spPr>
          <a:xfrm>
            <a:off x="8702040" y="2014060"/>
            <a:ext cx="3390736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44088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Extremely</a:t>
            </a:r>
            <a:r>
              <a:rPr lang="zh-CN" altLang="en-US" sz="2000" dirty="0"/>
              <a:t> </a:t>
            </a:r>
            <a:r>
              <a:rPr lang="en-US" altLang="zh-CN" sz="2000" dirty="0"/>
              <a:t>strong</a:t>
            </a:r>
            <a:r>
              <a:rPr lang="zh-CN" altLang="en-US" sz="2000" dirty="0"/>
              <a:t> </a:t>
            </a:r>
            <a:r>
              <a:rPr lang="en-US" altLang="zh-CN" sz="2000" dirty="0"/>
              <a:t>guided</a:t>
            </a:r>
            <a:r>
              <a:rPr lang="zh-CN" altLang="en-US" sz="2000" dirty="0"/>
              <a:t> </a:t>
            </a:r>
            <a:r>
              <a:rPr lang="en-US" altLang="zh-CN" sz="2000" dirty="0"/>
              <a:t>states</a:t>
            </a:r>
            <a:endParaRPr lang="en-CN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8B661C-3A04-8E95-6400-72C8346C7E82}"/>
              </a:ext>
            </a:extLst>
          </p:cNvPr>
          <p:cNvGrpSpPr/>
          <p:nvPr/>
        </p:nvGrpSpPr>
        <p:grpSpPr>
          <a:xfrm>
            <a:off x="8636280" y="2438280"/>
            <a:ext cx="277200" cy="203400"/>
            <a:chOff x="8636280" y="2438280"/>
            <a:chExt cx="27720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8A3789-896D-DF60-A392-5415A7DB70FA}"/>
                    </a:ext>
                  </a:extLst>
                </p14:cNvPr>
                <p14:cNvContentPartPr/>
                <p14:nvPr/>
              </p14:nvContentPartPr>
              <p14:xfrm>
                <a:off x="8636280" y="2459880"/>
                <a:ext cx="249840" cy="181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F8A3789-896D-DF60-A392-5415A7DB70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27280" y="2450862"/>
                  <a:ext cx="267480" cy="199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7A5AFF-7561-EF34-5374-FB100C36E0F3}"/>
                    </a:ext>
                  </a:extLst>
                </p14:cNvPr>
                <p14:cNvContentPartPr/>
                <p14:nvPr/>
              </p14:nvContentPartPr>
              <p14:xfrm>
                <a:off x="8732760" y="2438280"/>
                <a:ext cx="180720" cy="166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7A5AFF-7561-EF34-5374-FB100C36E0F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23760" y="2429280"/>
                  <a:ext cx="198360" cy="183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25A06BC5-DA61-BE0E-E992-17AD8BA07D3D}"/>
              </a:ext>
            </a:extLst>
          </p:cNvPr>
          <p:cNvSpPr txBox="1">
            <a:spLocks/>
          </p:cNvSpPr>
          <p:nvPr/>
        </p:nvSpPr>
        <p:spPr>
          <a:xfrm>
            <a:off x="838200" y="9601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CN" sz="2800" dirty="0"/>
            </a:br>
            <a:r>
              <a:rPr lang="en-US" altLang="zh-CN" sz="2800" dirty="0"/>
              <a:t>Difficulty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dequantizing:</a:t>
            </a:r>
            <a:r>
              <a:rPr lang="en-US" altLang="zh-CN" sz="2800" b="1" dirty="0">
                <a:solidFill>
                  <a:srgbClr val="0432FF"/>
                </a:solidFill>
              </a:rPr>
              <a:t> Sign</a:t>
            </a:r>
            <a:r>
              <a:rPr lang="zh-CN" altLang="en-US" sz="2800" b="1" dirty="0">
                <a:solidFill>
                  <a:srgbClr val="0432FF"/>
                </a:solidFill>
              </a:rPr>
              <a:t> </a:t>
            </a:r>
            <a:r>
              <a:rPr lang="en-US" altLang="zh-CN" sz="2800" b="1" dirty="0">
                <a:solidFill>
                  <a:srgbClr val="0432FF"/>
                </a:solidFill>
              </a:rPr>
              <a:t>Problem</a:t>
            </a:r>
            <a:br>
              <a:rPr lang="en-US" altLang="zh-CN" sz="2800" dirty="0"/>
            </a:br>
            <a:r>
              <a:rPr lang="en-US" altLang="zh-CN" sz="2800" dirty="0"/>
              <a:t>Extremely</a:t>
            </a:r>
            <a:r>
              <a:rPr lang="zh-CN" altLang="en-US" sz="2800" dirty="0"/>
              <a:t> </a:t>
            </a:r>
            <a:r>
              <a:rPr lang="en-US" altLang="zh-CN" sz="2800" dirty="0"/>
              <a:t>strong</a:t>
            </a:r>
            <a:r>
              <a:rPr lang="zh-CN" altLang="en-US" sz="2800" dirty="0"/>
              <a:t> </a:t>
            </a:r>
            <a:r>
              <a:rPr lang="en-US" altLang="zh-CN" sz="2800" dirty="0"/>
              <a:t>guided</a:t>
            </a:r>
            <a:r>
              <a:rPr lang="zh-CN" altLang="en-US" sz="2800" dirty="0"/>
              <a:t> </a:t>
            </a:r>
            <a:r>
              <a:rPr lang="en-US" altLang="zh-CN" sz="2800" dirty="0"/>
              <a:t>states</a:t>
            </a:r>
            <a:r>
              <a:rPr lang="zh-CN" altLang="en-US" sz="2800" dirty="0"/>
              <a:t> </a:t>
            </a:r>
            <a:r>
              <a:rPr lang="en-US" altLang="zh-CN" sz="2800" dirty="0">
                <a:sym typeface="Wingdings" pitchFamily="2" charset="2"/>
              </a:rPr>
              <a:t>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Circumvent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the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sign</a:t>
            </a:r>
            <a:r>
              <a:rPr lang="zh-CN" altLang="en-US" sz="2800" dirty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problem</a:t>
            </a:r>
            <a:br>
              <a:rPr lang="en-US" altLang="zh-CN" sz="2800" dirty="0"/>
            </a:br>
            <a:endParaRPr lang="en-CN" sz="2800" dirty="0">
              <a:solidFill>
                <a:srgbClr val="0070C0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90852AF-F8B9-089C-1842-B18F2F36D494}"/>
              </a:ext>
            </a:extLst>
          </p:cNvPr>
          <p:cNvSpPr txBox="1">
            <a:spLocks/>
          </p:cNvSpPr>
          <p:nvPr/>
        </p:nvSpPr>
        <p:spPr>
          <a:xfrm>
            <a:off x="838200" y="666621"/>
            <a:ext cx="10515600" cy="5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070C0"/>
                </a:solidFill>
              </a:rPr>
              <a:t>Try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dequantizing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LHP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+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Guided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states</a:t>
            </a:r>
            <a:endParaRPr lang="en-CN" sz="2800" dirty="0">
              <a:solidFill>
                <a:srgbClr val="0070C0"/>
              </a:solidFill>
            </a:endParaRP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4B2710D6-8C59-F096-8647-EE5544D069C5}"/>
              </a:ext>
            </a:extLst>
          </p:cNvPr>
          <p:cNvSpPr/>
          <p:nvPr/>
        </p:nvSpPr>
        <p:spPr>
          <a:xfrm>
            <a:off x="8534400" y="4724400"/>
            <a:ext cx="335280" cy="42672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C414B75-6427-FD6E-E7E5-1FCBAD5B4F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6632" y="3712785"/>
            <a:ext cx="1346200" cy="431800"/>
          </a:xfrm>
          <a:prstGeom prst="rect">
            <a:avLst/>
          </a:prstGeom>
        </p:spPr>
      </p:pic>
      <p:sp>
        <p:nvSpPr>
          <p:cNvPr id="31" name="Down Arrow 30">
            <a:extLst>
              <a:ext uri="{FF2B5EF4-FFF2-40B4-BE49-F238E27FC236}">
                <a16:creationId xmlns:a16="http://schemas.microsoft.com/office/drawing/2014/main" id="{0F7E36FD-3437-61AD-1938-FD84011C08A8}"/>
              </a:ext>
            </a:extLst>
          </p:cNvPr>
          <p:cNvSpPr/>
          <p:nvPr/>
        </p:nvSpPr>
        <p:spPr>
          <a:xfrm>
            <a:off x="6313251" y="4724400"/>
            <a:ext cx="335280" cy="42672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999CC-DB70-CBA7-C152-9593448CF326}"/>
              </a:ext>
            </a:extLst>
          </p:cNvPr>
          <p:cNvSpPr txBox="1"/>
          <p:nvPr/>
        </p:nvSpPr>
        <p:spPr>
          <a:xfrm>
            <a:off x="3680909" y="2068677"/>
            <a:ext cx="3649589" cy="400110"/>
          </a:xfrm>
          <a:prstGeom prst="rect">
            <a:avLst/>
          </a:prstGeom>
          <a:solidFill>
            <a:schemeClr val="accent6">
              <a:lumMod val="40000"/>
              <a:lumOff val="60000"/>
              <a:alpha val="44088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Entry-wise</a:t>
            </a:r>
            <a:r>
              <a:rPr lang="zh-CN" altLang="en-US" sz="2000" dirty="0"/>
              <a:t> </a:t>
            </a:r>
            <a:r>
              <a:rPr lang="en-US" altLang="zh-CN" sz="2000" dirty="0"/>
              <a:t>1/poly</a:t>
            </a:r>
            <a:r>
              <a:rPr lang="zh-CN" altLang="en-US" sz="2000" dirty="0"/>
              <a:t> </a:t>
            </a:r>
            <a:r>
              <a:rPr lang="en-US" altLang="zh-CN" sz="2000" dirty="0"/>
              <a:t>overlap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 err="1"/>
              <a:t>gs</a:t>
            </a:r>
            <a:endParaRPr lang="en-CN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55C300-7431-1100-4282-65C6C2E52E5E}"/>
              </a:ext>
            </a:extLst>
          </p:cNvPr>
          <p:cNvGrpSpPr/>
          <p:nvPr/>
        </p:nvGrpSpPr>
        <p:grpSpPr>
          <a:xfrm>
            <a:off x="6526042" y="2461473"/>
            <a:ext cx="240840" cy="297360"/>
            <a:chOff x="6526042" y="2461473"/>
            <a:chExt cx="24084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C6CADCB-352C-35D6-1584-63DF7AD080FB}"/>
                    </a:ext>
                  </a:extLst>
                </p14:cNvPr>
                <p14:cNvContentPartPr/>
                <p14:nvPr/>
              </p14:nvContentPartPr>
              <p14:xfrm>
                <a:off x="6620722" y="2505753"/>
                <a:ext cx="52920" cy="253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C6CADCB-352C-35D6-1584-63DF7AD080F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12082" y="2497113"/>
                  <a:ext cx="70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1F7DD9-3E1A-FD04-007E-188FE781DB0B}"/>
                    </a:ext>
                  </a:extLst>
                </p14:cNvPr>
                <p14:cNvContentPartPr/>
                <p14:nvPr/>
              </p14:nvContentPartPr>
              <p14:xfrm>
                <a:off x="6526042" y="2461473"/>
                <a:ext cx="240840" cy="165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1F7DD9-3E1A-FD04-007E-188FE781DB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17042" y="2452833"/>
                  <a:ext cx="258480" cy="18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5444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0D64-8EE4-AA82-2909-8B3157B19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Cavolini" panose="020B0604020202020204" pitchFamily="34" charset="0"/>
                <a:cs typeface="Cavolini" panose="020B0604020202020204" pitchFamily="34" charset="0"/>
              </a:rPr>
              <a:t>Proof</a:t>
            </a:r>
            <a:r>
              <a:rPr lang="zh-CN" altLang="en-US" dirty="0">
                <a:latin typeface="Cavolini" panose="020B0604020202020204" pitchFamily="34" charset="0"/>
                <a:cs typeface="Cavolini" panose="020B0604020202020204" pitchFamily="34" charset="0"/>
              </a:rPr>
              <a:t> </a:t>
            </a:r>
            <a:r>
              <a:rPr lang="en-US" altLang="zh-CN" dirty="0">
                <a:latin typeface="Cavolini" panose="020B0604020202020204" pitchFamily="34" charset="0"/>
                <a:cs typeface="Cavolini" panose="020B0604020202020204" pitchFamily="34" charset="0"/>
              </a:rPr>
              <a:t>Sketch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A46801-6585-6C31-EDB4-89CE98B0A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242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"/>
    </mc:Choice>
    <mc:Fallback xmlns="">
      <p:transition spd="slow" advTm="16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BFDAC2-CAF9-A35A-A767-449A91F41D8B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Simplification</a:t>
            </a:r>
            <a:endParaRPr lang="en-CN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DB9A1F7-61FB-58DD-C74B-099ECC44ED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8640" y="1068090"/>
                <a:ext cx="10515600" cy="236091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LHP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succinct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ground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states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altLang="zh-CN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altLang="zh-CN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altLang="zh-CN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zh-CN" alt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US" altLang="zh-CN" sz="28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Yes: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1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λ</m:t>
                    </m:r>
                  </m:oMath>
                </a14:m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(H)=</a:t>
                </a:r>
                <a:r>
                  <a:rPr lang="en-US" altLang="zh-CN" sz="2800" b="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en-US" altLang="zh-CN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exists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succinct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ground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state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𝜓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No:</a:t>
                </a: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1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λ</m:t>
                    </m:r>
                  </m:oMath>
                </a14:m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(H)&gt;</a:t>
                </a:r>
                <a:r>
                  <a:rPr lang="en-US" altLang="zh-CN" sz="2800" b="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1/poly(n)?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volini" panose="020B0604020202020204" pitchFamily="34" charset="0"/>
                    <a:cs typeface="Cavolini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Further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assume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𝜓</m:t>
                    </m:r>
                  </m:oMath>
                </a14:m>
                <a:r>
                  <a:rPr lang="zh-CN" altLang="en-US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are</a:t>
                </a:r>
                <a:r>
                  <a:rPr lang="zh-CN" altLang="en-US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real-valued.</a:t>
                </a: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b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DB9A1F7-61FB-58DD-C74B-099ECC44E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0" y="1068090"/>
                <a:ext cx="10515600" cy="2360910"/>
              </a:xfrm>
              <a:blipFill>
                <a:blip r:embed="rId2"/>
                <a:stretch>
                  <a:fillRect l="-1086" t="-4813" b="-267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13B5457-8574-A540-DA8E-C13BF3AD55AB}"/>
              </a:ext>
            </a:extLst>
          </p:cNvPr>
          <p:cNvSpPr txBox="1"/>
          <p:nvPr/>
        </p:nvSpPr>
        <p:spPr>
          <a:xfrm>
            <a:off x="548640" y="3637073"/>
            <a:ext cx="9751219" cy="523220"/>
          </a:xfrm>
          <a:prstGeom prst="rect">
            <a:avLst/>
          </a:prstGeom>
          <a:solidFill>
            <a:schemeClr val="accent4">
              <a:lumMod val="20000"/>
              <a:lumOff val="80000"/>
              <a:alpha val="37785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result:</a:t>
            </a:r>
            <a:r>
              <a:rPr lang="zh-CN" altLang="en-US" sz="28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LHP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succinct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BBB003-6D26-DCBA-DD59-F17A45239E46}"/>
                  </a:ext>
                </a:extLst>
              </p:cNvPr>
              <p:cNvSpPr txBox="1"/>
              <p:nvPr/>
            </p:nvSpPr>
            <p:spPr>
              <a:xfrm>
                <a:off x="1056997" y="4368366"/>
                <a:ext cx="9751219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query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access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n-US" altLang="zh-CN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zh-CN" alt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simplicity,</a:t>
                </a:r>
                <a:r>
                  <a:rPr lang="zh-CN" alt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assume</a:t>
                </a:r>
                <a:r>
                  <a:rPr lang="zh-CN" alt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altLang="zh-CN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zh-CN" alt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Test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𝜙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volini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volini" panose="020B0604020202020204" pitchFamily="34" charset="0"/>
                              </a:rPr>
                              <m:t>𝐻</m:t>
                            </m:r>
                          </m:e>
                        </m:d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&gt;1/poly(n)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using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randomized</a:t>
                </a:r>
                <a:r>
                  <a:rPr lang="zh-CN" altLang="en-US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classical</a:t>
                </a:r>
                <a:r>
                  <a:rPr lang="zh-CN" altLang="en-US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algorithm.</a:t>
                </a:r>
                <a:endParaRPr lang="en-US" altLang="zh-CN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</m:oMath>
                </a14:m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adversary</a:t>
                </a:r>
                <a:endParaRPr lang="en-US" altLang="zh-CN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BBB003-6D26-DCBA-DD59-F17A45239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97" y="4368366"/>
                <a:ext cx="9751219" cy="2677656"/>
              </a:xfrm>
              <a:prstGeom prst="rect">
                <a:avLst/>
              </a:prstGeom>
              <a:blipFill>
                <a:blip r:embed="rId3"/>
                <a:stretch>
                  <a:fillRect l="-1170" t="-28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38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"/>
    </mc:Choice>
    <mc:Fallback xmlns="">
      <p:transition spd="slow" advTm="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E713A-CC7A-7795-AFB6-E48A2F38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direct</a:t>
            </a:r>
            <a:r>
              <a:rPr lang="zh-CN" altLang="en-US" dirty="0"/>
              <a:t> </a:t>
            </a:r>
            <a:r>
              <a:rPr lang="en-US" altLang="zh-CN" dirty="0"/>
              <a:t>try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failed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81BEFD-ABFA-EC37-7C13-DB74C38E34F3}"/>
                  </a:ext>
                </a:extLst>
              </p:cNvPr>
              <p:cNvSpPr txBox="1"/>
              <p:nvPr/>
            </p:nvSpPr>
            <p:spPr>
              <a:xfrm>
                <a:off x="838200" y="1644016"/>
                <a:ext cx="975121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Test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𝜙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volini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volini" panose="020B0604020202020204" pitchFamily="34" charset="0"/>
                              </a:rPr>
                              <m:t>𝐻</m:t>
                            </m:r>
                          </m:e>
                        </m:d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&gt;1/poly(n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using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randomized</a:t>
                </a:r>
                <a:r>
                  <a:rPr lang="zh-CN" altLang="en-US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classical</a:t>
                </a:r>
                <a:r>
                  <a:rPr lang="zh-CN" altLang="en-US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81BEFD-ABFA-EC37-7C13-DB74C38E3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44016"/>
                <a:ext cx="9751219" cy="954107"/>
              </a:xfrm>
              <a:prstGeom prst="rect">
                <a:avLst/>
              </a:prstGeom>
              <a:blipFill>
                <a:blip r:embed="rId2"/>
                <a:stretch>
                  <a:fillRect l="-1172" t="-6579" b="-171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close-up of a math equation&#10;&#10;Description automatically generated">
            <a:extLst>
              <a:ext uri="{FF2B5EF4-FFF2-40B4-BE49-F238E27FC236}">
                <a16:creationId xmlns:a16="http://schemas.microsoft.com/office/drawing/2014/main" id="{EFA58F7E-698D-C975-6064-2DBFA7C7F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867" y="2777038"/>
            <a:ext cx="7772400" cy="322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6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81BEFD-ABFA-EC37-7C13-DB74C38E34F3}"/>
                  </a:ext>
                </a:extLst>
              </p:cNvPr>
              <p:cNvSpPr txBox="1"/>
              <p:nvPr/>
            </p:nvSpPr>
            <p:spPr>
              <a:xfrm>
                <a:off x="1041400" y="441749"/>
                <a:ext cx="975121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Test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𝜙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volini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volini" panose="020B0604020202020204" pitchFamily="34" charset="0"/>
                              </a:rPr>
                              <m:t>𝐻</m:t>
                            </m:r>
                          </m:e>
                        </m:d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&gt;1/poly(n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using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randomized</a:t>
                </a:r>
                <a:r>
                  <a:rPr lang="zh-CN" altLang="en-US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classical</a:t>
                </a:r>
                <a:r>
                  <a:rPr lang="zh-CN" altLang="en-US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81BEFD-ABFA-EC37-7C13-DB74C38E3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0" y="441749"/>
                <a:ext cx="9751219" cy="954107"/>
              </a:xfrm>
              <a:prstGeom prst="rect">
                <a:avLst/>
              </a:prstGeom>
              <a:blipFill>
                <a:blip r:embed="rId2"/>
                <a:stretch>
                  <a:fillRect l="-1172" t="-6579" b="-171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iagram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E5E18EF0-105D-FE1E-3DBC-6ABC2947A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312"/>
          <a:stretch/>
        </p:blipFill>
        <p:spPr>
          <a:xfrm>
            <a:off x="129381" y="1988524"/>
            <a:ext cx="6271419" cy="369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28ED1F-9343-1501-76B6-70F7D9FF136D}"/>
              </a:ext>
            </a:extLst>
          </p:cNvPr>
          <p:cNvSpPr txBox="1"/>
          <p:nvPr/>
        </p:nvSpPr>
        <p:spPr>
          <a:xfrm>
            <a:off x="6720374" y="1216559"/>
            <a:ext cx="5116026" cy="2308324"/>
          </a:xfrm>
          <a:prstGeom prst="rect">
            <a:avLst/>
          </a:prstGeom>
          <a:solidFill>
            <a:schemeClr val="accent5">
              <a:lumMod val="20000"/>
              <a:lumOff val="80000"/>
              <a:alpha val="35912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Hint: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row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easy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Sample row x of H, test &lt;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xH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𝜙&gt;=0?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altLang="zh-CN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soundness: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H=Identity,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case.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𝜙=[1,0,0,….,0].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Accept w.p.~1.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C61DE-EA0E-88C8-9EBB-EFA9A004260A}"/>
              </a:ext>
            </a:extLst>
          </p:cNvPr>
          <p:cNvSpPr txBox="1"/>
          <p:nvPr/>
        </p:nvSpPr>
        <p:spPr>
          <a:xfrm>
            <a:off x="6720374" y="3947087"/>
            <a:ext cx="4354026" cy="2308324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Our algorithm: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version of ‘direct try’.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Obtain weights from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quantum Monte Carlo method.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23133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75F0AC-BA93-52FF-CA6F-DDB8194DA522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Sketch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LHP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succinct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MA-Complete</a:t>
            </a:r>
            <a:endParaRPr lang="en-CN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C4D2306-E5BC-2C08-4E68-4556C371402F}"/>
              </a:ext>
            </a:extLst>
          </p:cNvPr>
          <p:cNvSpPr/>
          <p:nvPr/>
        </p:nvSpPr>
        <p:spPr>
          <a:xfrm>
            <a:off x="1143000" y="2093495"/>
            <a:ext cx="1652337" cy="16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“direct”</a:t>
            </a:r>
            <a:r>
              <a:rPr lang="zh-CN" altLang="en-US" sz="2400" dirty="0"/>
              <a:t> </a:t>
            </a:r>
            <a:r>
              <a:rPr lang="en-US" altLang="zh-CN" sz="2400" dirty="0"/>
              <a:t>algorithm</a:t>
            </a:r>
            <a:endParaRPr lang="en-C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EB04C-321A-51B0-9D59-993A6A0D3B64}"/>
              </a:ext>
            </a:extLst>
          </p:cNvPr>
          <p:cNvSpPr txBox="1"/>
          <p:nvPr/>
        </p:nvSpPr>
        <p:spPr>
          <a:xfrm>
            <a:off x="790073" y="3838074"/>
            <a:ext cx="2005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2200" dirty="0">
                <a:solidFill>
                  <a:srgbClr val="0070C0"/>
                </a:solidFill>
              </a:rPr>
              <a:t>Doesn’t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work.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2200" dirty="0">
                <a:solidFill>
                  <a:srgbClr val="0070C0"/>
                </a:solidFill>
              </a:rPr>
              <a:t>Improve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it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by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quantum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monte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Carlo!</a:t>
            </a:r>
            <a:endParaRPr lang="en-CN" sz="2200" dirty="0">
              <a:solidFill>
                <a:srgbClr val="0070C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20E55B-1DF2-4648-B69A-4D4C757A5B73}"/>
              </a:ext>
            </a:extLst>
          </p:cNvPr>
          <p:cNvSpPr/>
          <p:nvPr/>
        </p:nvSpPr>
        <p:spPr>
          <a:xfrm>
            <a:off x="3947357" y="1819597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err="1"/>
              <a:t>Stoquastic</a:t>
            </a:r>
            <a:endParaRPr lang="en-CN" sz="2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03C770-BEF2-D4C4-512D-D11E643B3E1B}"/>
              </a:ext>
            </a:extLst>
          </p:cNvPr>
          <p:cNvSpPr/>
          <p:nvPr/>
        </p:nvSpPr>
        <p:spPr>
          <a:xfrm>
            <a:off x="3947357" y="3429000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Fixed</a:t>
            </a:r>
            <a:r>
              <a:rPr lang="zh-CN" altLang="en-US" sz="2400" dirty="0"/>
              <a:t> </a:t>
            </a:r>
            <a:r>
              <a:rPr lang="en-US" altLang="zh-CN" sz="2400" dirty="0"/>
              <a:t>Node</a:t>
            </a:r>
          </a:p>
          <a:p>
            <a:pPr algn="ctr"/>
            <a:r>
              <a:rPr lang="en-US" altLang="zh-CN" sz="2400" dirty="0"/>
              <a:t>Hamiltonian</a:t>
            </a:r>
            <a:endParaRPr lang="en-CN" sz="24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428B78D-DDDC-AD61-8748-AB853748F1F1}"/>
              </a:ext>
            </a:extLst>
          </p:cNvPr>
          <p:cNvSpPr/>
          <p:nvPr/>
        </p:nvSpPr>
        <p:spPr>
          <a:xfrm>
            <a:off x="3950365" y="5038403"/>
            <a:ext cx="2289016" cy="13199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Continuous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</a:p>
          <a:p>
            <a:pPr algn="ctr"/>
            <a:r>
              <a:rPr lang="en-US" altLang="zh-CN" sz="2400" dirty="0"/>
              <a:t>Fixed</a:t>
            </a:r>
            <a:r>
              <a:rPr lang="zh-CN" altLang="en-US" sz="2400" dirty="0"/>
              <a:t> </a:t>
            </a:r>
            <a:r>
              <a:rPr lang="en-US" altLang="zh-CN" sz="2400" dirty="0"/>
              <a:t>Node</a:t>
            </a:r>
            <a:r>
              <a:rPr lang="zh-CN" altLang="en-US" sz="2400" dirty="0"/>
              <a:t> </a:t>
            </a:r>
            <a:r>
              <a:rPr lang="en-US" altLang="zh-CN" sz="2400" dirty="0"/>
              <a:t>MC</a:t>
            </a:r>
            <a:endParaRPr lang="en-C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F1B88-D03D-D02A-781B-961DD008469B}"/>
              </a:ext>
            </a:extLst>
          </p:cNvPr>
          <p:cNvSpPr txBox="1"/>
          <p:nvPr/>
        </p:nvSpPr>
        <p:spPr>
          <a:xfrm>
            <a:off x="3362825" y="1238289"/>
            <a:ext cx="4121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00B050"/>
                </a:solidFill>
              </a:rPr>
              <a:t>Quantum</a:t>
            </a:r>
            <a:r>
              <a:rPr lang="zh-CN" altLang="en-US" sz="2200" b="1" dirty="0">
                <a:solidFill>
                  <a:srgbClr val="00B050"/>
                </a:solidFill>
              </a:rPr>
              <a:t> </a:t>
            </a:r>
            <a:r>
              <a:rPr lang="en-US" altLang="zh-CN" sz="2200" b="1" dirty="0">
                <a:solidFill>
                  <a:srgbClr val="00B050"/>
                </a:solidFill>
              </a:rPr>
              <a:t>Monte</a:t>
            </a:r>
            <a:r>
              <a:rPr lang="zh-CN" altLang="en-US" sz="2200" b="1" dirty="0">
                <a:solidFill>
                  <a:srgbClr val="00B050"/>
                </a:solidFill>
              </a:rPr>
              <a:t> </a:t>
            </a:r>
            <a:r>
              <a:rPr lang="en-US" altLang="zh-CN" sz="2200" b="1" dirty="0">
                <a:solidFill>
                  <a:srgbClr val="00B050"/>
                </a:solidFill>
              </a:rPr>
              <a:t>Carlo</a:t>
            </a:r>
            <a:r>
              <a:rPr lang="zh-CN" altLang="en-US" sz="2200" b="1" dirty="0">
                <a:solidFill>
                  <a:srgbClr val="00B050"/>
                </a:solidFill>
              </a:rPr>
              <a:t> </a:t>
            </a:r>
            <a:r>
              <a:rPr lang="en-US" altLang="zh-CN" sz="2200" b="1" dirty="0">
                <a:solidFill>
                  <a:srgbClr val="00B050"/>
                </a:solidFill>
              </a:rPr>
              <a:t>method</a:t>
            </a:r>
            <a:endParaRPr lang="en-CN" sz="2200" b="1" dirty="0">
              <a:solidFill>
                <a:srgbClr val="00B050"/>
              </a:solidFill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0F03A908-A843-F0D1-9A2E-67544E79EF4E}"/>
              </a:ext>
            </a:extLst>
          </p:cNvPr>
          <p:cNvSpPr/>
          <p:nvPr/>
        </p:nvSpPr>
        <p:spPr>
          <a:xfrm>
            <a:off x="4783051" y="2987875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8F60F217-74CB-CA7F-C9C1-C0CE9D3A84AB}"/>
              </a:ext>
            </a:extLst>
          </p:cNvPr>
          <p:cNvSpPr/>
          <p:nvPr/>
        </p:nvSpPr>
        <p:spPr>
          <a:xfrm>
            <a:off x="4783051" y="4634082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8C8C0-F2DA-9934-85C8-92261AC3A78A}"/>
              </a:ext>
            </a:extLst>
          </p:cNvPr>
          <p:cNvSpPr txBox="1"/>
          <p:nvPr/>
        </p:nvSpPr>
        <p:spPr>
          <a:xfrm>
            <a:off x="4466725" y="2526210"/>
            <a:ext cx="8031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[BT10]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C7FA38-EB0F-FFFE-59D3-9FA8F65C0D5E}"/>
              </a:ext>
            </a:extLst>
          </p:cNvPr>
          <p:cNvSpPr txBox="1"/>
          <p:nvPr/>
        </p:nvSpPr>
        <p:spPr>
          <a:xfrm>
            <a:off x="4329368" y="4262089"/>
            <a:ext cx="1910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[TLHVB+95]</a:t>
            </a:r>
            <a:endParaRPr lang="en-US" altLang="zh-C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36D5FB-AA78-E41B-A999-12DC63030D12}"/>
              </a:ext>
            </a:extLst>
          </p:cNvPr>
          <p:cNvSpPr txBox="1"/>
          <p:nvPr/>
        </p:nvSpPr>
        <p:spPr>
          <a:xfrm>
            <a:off x="4436893" y="6185675"/>
            <a:ext cx="1226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[BCGL22]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1D6335A1-FEB2-D0D5-F164-0D66C8F04D0F}"/>
              </a:ext>
            </a:extLst>
          </p:cNvPr>
          <p:cNvSpPr/>
          <p:nvPr/>
        </p:nvSpPr>
        <p:spPr>
          <a:xfrm rot="13466919">
            <a:off x="6445131" y="4387795"/>
            <a:ext cx="495863" cy="1566200"/>
          </a:xfrm>
          <a:prstGeom prst="downArrow">
            <a:avLst>
              <a:gd name="adj1" fmla="val 43659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994FAD-2077-F8F6-1DF5-D97E6D692C33}"/>
              </a:ext>
            </a:extLst>
          </p:cNvPr>
          <p:cNvSpPr/>
          <p:nvPr/>
        </p:nvSpPr>
        <p:spPr>
          <a:xfrm>
            <a:off x="7430496" y="3440432"/>
            <a:ext cx="2005264" cy="13340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MA</a:t>
            </a:r>
            <a:r>
              <a:rPr lang="zh-CN" altLang="en-US" sz="2400" dirty="0"/>
              <a:t> </a:t>
            </a:r>
            <a:r>
              <a:rPr lang="en-US" altLang="zh-CN" sz="2400" dirty="0"/>
              <a:t>verification</a:t>
            </a:r>
            <a:r>
              <a:rPr lang="zh-CN" altLang="en-US" sz="2400" dirty="0"/>
              <a:t> </a:t>
            </a:r>
            <a:r>
              <a:rPr lang="en-US" altLang="zh-CN" sz="2400" dirty="0"/>
              <a:t>protocol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6A3F1E-2D00-4F4F-197B-71736027A616}"/>
              </a:ext>
            </a:extLst>
          </p:cNvPr>
          <p:cNvSpPr txBox="1"/>
          <p:nvPr/>
        </p:nvSpPr>
        <p:spPr>
          <a:xfrm>
            <a:off x="6932192" y="2877659"/>
            <a:ext cx="4116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LHP</a:t>
            </a:r>
            <a:r>
              <a:rPr lang="zh-CN" altLang="en-US" sz="2200" b="1" dirty="0">
                <a:solidFill>
                  <a:srgbClr val="00B050"/>
                </a:solidFill>
              </a:rPr>
              <a:t> </a:t>
            </a:r>
            <a:r>
              <a:rPr lang="en-US" altLang="zh-CN" sz="2200" b="1" dirty="0">
                <a:solidFill>
                  <a:srgbClr val="00B050"/>
                </a:solidFill>
              </a:rPr>
              <a:t>with</a:t>
            </a:r>
            <a:r>
              <a:rPr lang="zh-CN" altLang="en-US" sz="2200" b="1" dirty="0">
                <a:solidFill>
                  <a:srgbClr val="00B050"/>
                </a:solidFill>
              </a:rPr>
              <a:t> </a:t>
            </a:r>
            <a:r>
              <a:rPr lang="en-US" altLang="zh-CN" sz="2200" b="1" dirty="0">
                <a:solidFill>
                  <a:srgbClr val="00B050"/>
                </a:solidFill>
              </a:rPr>
              <a:t>succinct</a:t>
            </a:r>
            <a:r>
              <a:rPr lang="zh-CN" altLang="en-US" sz="2200" b="1" dirty="0">
                <a:solidFill>
                  <a:srgbClr val="00B050"/>
                </a:solidFill>
              </a:rPr>
              <a:t> </a:t>
            </a:r>
            <a:r>
              <a:rPr lang="en-US" altLang="zh-CN" sz="2200" b="1" dirty="0">
                <a:solidFill>
                  <a:srgbClr val="00B050"/>
                </a:solidFill>
              </a:rPr>
              <a:t>ground</a:t>
            </a:r>
            <a:r>
              <a:rPr lang="zh-CN" altLang="en-US" sz="2200" b="1" dirty="0">
                <a:solidFill>
                  <a:srgbClr val="00B050"/>
                </a:solidFill>
              </a:rPr>
              <a:t> </a:t>
            </a:r>
            <a:r>
              <a:rPr lang="en-US" altLang="zh-CN" sz="2200" b="1" dirty="0">
                <a:solidFill>
                  <a:srgbClr val="00B050"/>
                </a:solidFill>
              </a:rPr>
              <a:t>state</a:t>
            </a:r>
            <a:endParaRPr lang="en-CN" sz="2200" b="1" dirty="0">
              <a:solidFill>
                <a:srgbClr val="00B05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C864AA5-E6CD-3654-2DD0-D9FA3E3E6AE6}"/>
              </a:ext>
            </a:extLst>
          </p:cNvPr>
          <p:cNvSpPr/>
          <p:nvPr/>
        </p:nvSpPr>
        <p:spPr>
          <a:xfrm>
            <a:off x="7460073" y="5087815"/>
            <a:ext cx="2177222" cy="13340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MA</a:t>
            </a:r>
            <a:r>
              <a:rPr lang="zh-CN" altLang="en-US" sz="2400" dirty="0"/>
              <a:t> </a:t>
            </a:r>
            <a:r>
              <a:rPr lang="en-US" altLang="zh-CN" sz="2400" dirty="0"/>
              <a:t>hardness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F8BA7-216B-7585-9680-535669DA1FB2}"/>
              </a:ext>
            </a:extLst>
          </p:cNvPr>
          <p:cNvSpPr txBox="1"/>
          <p:nvPr/>
        </p:nvSpPr>
        <p:spPr>
          <a:xfrm>
            <a:off x="8030324" y="5955705"/>
            <a:ext cx="1226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[BDOT06]</a:t>
            </a:r>
          </a:p>
        </p:txBody>
      </p: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02D1C362-95F4-8052-C2EC-F2666DA3B6EE}"/>
              </a:ext>
            </a:extLst>
          </p:cNvPr>
          <p:cNvSpPr/>
          <p:nvPr/>
        </p:nvSpPr>
        <p:spPr>
          <a:xfrm rot="3317234">
            <a:off x="6305357" y="1979800"/>
            <a:ext cx="1445757" cy="48915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0FBA9-EB6F-0F61-6F7F-819B7A68280F}"/>
              </a:ext>
            </a:extLst>
          </p:cNvPr>
          <p:cNvSpPr txBox="1"/>
          <p:nvPr/>
        </p:nvSpPr>
        <p:spPr>
          <a:xfrm>
            <a:off x="7354628" y="1751572"/>
            <a:ext cx="2930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work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on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different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task</a:t>
            </a:r>
            <a:endParaRPr lang="en-C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3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1" grpId="0"/>
      <p:bldP spid="12" grpId="0" animBg="1"/>
      <p:bldP spid="13" grpId="0" animBg="1"/>
      <p:bldP spid="15" grpId="0"/>
      <p:bldP spid="16" grpId="0"/>
      <p:bldP spid="17" grpId="0"/>
      <p:bldP spid="19" grpId="0" animBg="1"/>
      <p:bldP spid="21" grpId="0" animBg="1"/>
      <p:bldP spid="22" grpId="0"/>
      <p:bldP spid="23" grpId="0" animBg="1"/>
      <p:bldP spid="24" grpId="0"/>
      <p:bldP spid="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F2E5A2-1A5D-CF6B-3BF7-F994D3EC13D6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Quantum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Carlo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en-CN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2D881E-D852-0F35-847D-B79ED71E4964}"/>
                  </a:ext>
                </a:extLst>
              </p:cNvPr>
              <p:cNvSpPr txBox="1"/>
              <p:nvPr/>
            </p:nvSpPr>
            <p:spPr>
              <a:xfrm>
                <a:off x="707858" y="901794"/>
                <a:ext cx="4120816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v"/>
                </a:pP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2"/>
                    </a:solidFill>
                  </a:rPr>
                  <a:t>Quantum</a:t>
                </a: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2"/>
                    </a:solidFill>
                  </a:rPr>
                  <a:t>Monte</a:t>
                </a: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2"/>
                    </a:solidFill>
                  </a:rPr>
                  <a:t>Carlo</a:t>
                </a: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/>
                  <a:t>(here)</a:t>
                </a:r>
              </a:p>
              <a:p>
                <a:r>
                  <a:rPr lang="zh-CN" altLang="en-US" sz="2400" dirty="0">
                    <a:solidFill>
                      <a:schemeClr val="accent1"/>
                    </a:solidFill>
                  </a:rPr>
                  <a:t>     </a:t>
                </a:r>
                <a:r>
                  <a:rPr lang="en-US" altLang="zh-CN" sz="2400" dirty="0">
                    <a:solidFill>
                      <a:schemeClr val="accent1"/>
                    </a:solidFill>
                  </a:rPr>
                  <a:t>H</a:t>
                </a:r>
                <a:r>
                  <a:rPr lang="zh-CN" alt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zh-CN" alt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Markov</a:t>
                </a:r>
                <a:r>
                  <a:rPr lang="zh-CN" alt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1"/>
                    </a:solidFill>
                  </a:rPr>
                  <a:t>Chain</a:t>
                </a:r>
              </a:p>
              <a:p>
                <a:endParaRPr lang="en-US" altLang="zh-CN" sz="2200" b="1" dirty="0"/>
              </a:p>
              <a:p>
                <a:pPr marL="285750" indent="-285750">
                  <a:buFont typeface="Wingdings" pitchFamily="2" charset="2"/>
                  <a:buChar char="v"/>
                </a:pPr>
                <a:endParaRPr lang="en-CN" sz="2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2D881E-D852-0F35-847D-B79ED71E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58" y="901794"/>
                <a:ext cx="4120816" cy="1508105"/>
              </a:xfrm>
              <a:prstGeom prst="rect">
                <a:avLst/>
              </a:prstGeom>
              <a:blipFill>
                <a:blip r:embed="rId2"/>
                <a:stretch>
                  <a:fillRect l="-2147" t="-3361" r="-27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FEDB1B-FFAA-D18B-4591-BEF093348B29}"/>
                  </a:ext>
                </a:extLst>
              </p:cNvPr>
              <p:cNvSpPr txBox="1"/>
              <p:nvPr/>
            </p:nvSpPr>
            <p:spPr>
              <a:xfrm>
                <a:off x="1028857" y="1769771"/>
                <a:ext cx="2832234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query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access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ground</a:t>
                </a:r>
                <a:r>
                  <a:rPr lang="zh-CN" alt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state</a:t>
                </a:r>
                <a:r>
                  <a:rPr lang="zh-CN" alt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𝝍</m:t>
                        </m:r>
                      </m:e>
                    </m:d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zh-CN" alt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FEDB1B-FFAA-D18B-4591-BEF093348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7" y="1769771"/>
                <a:ext cx="2832234" cy="1107996"/>
              </a:xfrm>
              <a:prstGeom prst="rect">
                <a:avLst/>
              </a:prstGeom>
              <a:blipFill>
                <a:blip r:embed="rId3"/>
                <a:stretch>
                  <a:fillRect l="-2691" t="-3409" b="-102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FAE824-1B63-7CFA-38D2-4C13DD502214}"/>
                  </a:ext>
                </a:extLst>
              </p:cNvPr>
              <p:cNvSpPr txBox="1"/>
              <p:nvPr/>
            </p:nvSpPr>
            <p:spPr>
              <a:xfrm>
                <a:off x="1028856" y="3308782"/>
                <a:ext cx="2976612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Build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Markov</a:t>
                </a:r>
                <a:r>
                  <a:rPr lang="zh-CN" alt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Chain.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Invariant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altLang="zh-CN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∼</m:t>
                      </m:r>
                      <m:sSup>
                        <m:sSupPr>
                          <m:ctrlPr>
                            <a:rPr lang="en-US" altLang="zh-CN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2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FAE824-1B63-7CFA-38D2-4C13DD502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6" y="3308782"/>
                <a:ext cx="2976612" cy="1107996"/>
              </a:xfrm>
              <a:prstGeom prst="rect">
                <a:avLst/>
              </a:prstGeom>
              <a:blipFill>
                <a:blip r:embed="rId4"/>
                <a:stretch>
                  <a:fillRect l="-2553" t="-3409" r="-4681" b="-68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DBFF4C-C37D-36FC-4014-590F3EAC9E03}"/>
                  </a:ext>
                </a:extLst>
              </p:cNvPr>
              <p:cNvSpPr txBox="1"/>
              <p:nvPr/>
            </p:nvSpPr>
            <p:spPr>
              <a:xfrm>
                <a:off x="1028856" y="4814910"/>
                <a:ext cx="3710539" cy="20313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b="1" dirty="0"/>
                  <a:t>Remark</a:t>
                </a:r>
                <a:r>
                  <a:rPr lang="en-US" altLang="zh-CN" sz="2200" dirty="0"/>
                  <a:t>: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Setting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of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QMC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are</a:t>
                </a:r>
                <a:r>
                  <a:rPr lang="zh-CN" altLang="en-US" sz="2200" dirty="0"/>
                  <a:t> </a:t>
                </a:r>
                <a:r>
                  <a:rPr lang="en-US" altLang="zh-CN" sz="2200" dirty="0">
                    <a:solidFill>
                      <a:srgbClr val="0432FF"/>
                    </a:solidFill>
                  </a:rPr>
                  <a:t>different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from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us.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/>
                  <a:t>Sampling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vs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deciding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N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accent2"/>
                    </a:solidFill>
                  </a:rPr>
                  <a:t>Trusted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vs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adversary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“ground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state”.</a:t>
                </a:r>
                <a:r>
                  <a:rPr lang="zh-CN" altLang="en-US" sz="2000" dirty="0"/>
                  <a:t> </a:t>
                </a:r>
                <a:endParaRPr lang="en-CN" sz="2000" dirty="0"/>
              </a:p>
              <a:p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DBFF4C-C37D-36FC-4014-590F3EAC9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6" y="4814910"/>
                <a:ext cx="3710539" cy="2031325"/>
              </a:xfrm>
              <a:prstGeom prst="rect">
                <a:avLst/>
              </a:prstGeom>
              <a:blipFill>
                <a:blip r:embed="rId5"/>
                <a:stretch>
                  <a:fillRect l="-2055" t="-248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>
            <a:extLst>
              <a:ext uri="{FF2B5EF4-FFF2-40B4-BE49-F238E27FC236}">
                <a16:creationId xmlns:a16="http://schemas.microsoft.com/office/drawing/2014/main" id="{16CD1EBA-F6D3-789F-8F48-302ABCB973D7}"/>
              </a:ext>
            </a:extLst>
          </p:cNvPr>
          <p:cNvSpPr/>
          <p:nvPr/>
        </p:nvSpPr>
        <p:spPr>
          <a:xfrm>
            <a:off x="2228405" y="2925893"/>
            <a:ext cx="433137" cy="33476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EDDCA791-F705-E603-15EE-6E4BA148516A}"/>
              </a:ext>
            </a:extLst>
          </p:cNvPr>
          <p:cNvSpPr/>
          <p:nvPr/>
        </p:nvSpPr>
        <p:spPr>
          <a:xfrm>
            <a:off x="2215371" y="4482270"/>
            <a:ext cx="433137" cy="33476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B77608-D22B-D706-896A-043BE976622F}"/>
              </a:ext>
            </a:extLst>
          </p:cNvPr>
          <p:cNvSpPr/>
          <p:nvPr/>
        </p:nvSpPr>
        <p:spPr>
          <a:xfrm>
            <a:off x="4828674" y="1570611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err="1"/>
              <a:t>Stoquastic</a:t>
            </a:r>
            <a:endParaRPr lang="en-CN" sz="24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81223E-CC6A-D46A-3CC1-04BFEA2C4799}"/>
              </a:ext>
            </a:extLst>
          </p:cNvPr>
          <p:cNvSpPr/>
          <p:nvPr/>
        </p:nvSpPr>
        <p:spPr>
          <a:xfrm>
            <a:off x="4828674" y="3180014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Fixed</a:t>
            </a:r>
            <a:r>
              <a:rPr lang="zh-CN" altLang="en-US" sz="2400" dirty="0"/>
              <a:t> </a:t>
            </a:r>
            <a:r>
              <a:rPr lang="en-US" altLang="zh-CN" sz="2400" dirty="0"/>
              <a:t>Node</a:t>
            </a:r>
          </a:p>
          <a:p>
            <a:pPr algn="ctr"/>
            <a:r>
              <a:rPr lang="en-US" altLang="zh-CN" sz="2400" dirty="0"/>
              <a:t>Hamiltonian</a:t>
            </a:r>
            <a:endParaRPr lang="en-CN" sz="2400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14BB03-A9C3-DE0F-613F-E9A7FC4D4B69}"/>
              </a:ext>
            </a:extLst>
          </p:cNvPr>
          <p:cNvSpPr/>
          <p:nvPr/>
        </p:nvSpPr>
        <p:spPr>
          <a:xfrm>
            <a:off x="4831682" y="4789417"/>
            <a:ext cx="2289016" cy="13199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Continuous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</a:p>
          <a:p>
            <a:pPr algn="ctr"/>
            <a:r>
              <a:rPr lang="en-US" altLang="zh-CN" sz="2400" dirty="0"/>
              <a:t>Fixed</a:t>
            </a:r>
            <a:r>
              <a:rPr lang="zh-CN" altLang="en-US" sz="2400" dirty="0"/>
              <a:t> </a:t>
            </a:r>
            <a:r>
              <a:rPr lang="en-US" altLang="zh-CN" sz="2400" dirty="0"/>
              <a:t>Node</a:t>
            </a:r>
            <a:r>
              <a:rPr lang="zh-CN" altLang="en-US" sz="2400" dirty="0"/>
              <a:t> </a:t>
            </a:r>
            <a:r>
              <a:rPr lang="en-US" altLang="zh-CN" sz="2400" dirty="0"/>
              <a:t>MC</a:t>
            </a:r>
            <a:endParaRPr lang="en-CN" sz="2400" dirty="0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7F167D56-1036-3DDE-4E2F-6B25EAC408A5}"/>
              </a:ext>
            </a:extLst>
          </p:cNvPr>
          <p:cNvSpPr/>
          <p:nvPr/>
        </p:nvSpPr>
        <p:spPr>
          <a:xfrm>
            <a:off x="5664368" y="2738889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553D2C3D-E369-6F30-DF8E-FA3F398B509F}"/>
              </a:ext>
            </a:extLst>
          </p:cNvPr>
          <p:cNvSpPr/>
          <p:nvPr/>
        </p:nvSpPr>
        <p:spPr>
          <a:xfrm>
            <a:off x="5664368" y="4385096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5ECF6F-FA79-3365-8350-14FB2A90D6AC}"/>
              </a:ext>
            </a:extLst>
          </p:cNvPr>
          <p:cNvSpPr txBox="1"/>
          <p:nvPr/>
        </p:nvSpPr>
        <p:spPr>
          <a:xfrm>
            <a:off x="5348042" y="2277224"/>
            <a:ext cx="8031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[BT10]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E9ECA4-E9A7-B26F-1EF7-94044EE962D2}"/>
              </a:ext>
            </a:extLst>
          </p:cNvPr>
          <p:cNvSpPr txBox="1"/>
          <p:nvPr/>
        </p:nvSpPr>
        <p:spPr>
          <a:xfrm>
            <a:off x="5210685" y="4013103"/>
            <a:ext cx="1910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[TLHVB+95]</a:t>
            </a:r>
            <a:endParaRPr lang="en-US" altLang="zh-C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890128-617B-A5BE-60AD-9774FD0CC79F}"/>
              </a:ext>
            </a:extLst>
          </p:cNvPr>
          <p:cNvSpPr txBox="1"/>
          <p:nvPr/>
        </p:nvSpPr>
        <p:spPr>
          <a:xfrm>
            <a:off x="5318210" y="5936689"/>
            <a:ext cx="1226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[BCGL22]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04A88-F643-69FF-BAF8-FB37B0A974CA}"/>
                  </a:ext>
                </a:extLst>
              </p:cNvPr>
              <p:cNvSpPr txBox="1"/>
              <p:nvPr/>
            </p:nvSpPr>
            <p:spPr>
              <a:xfrm>
                <a:off x="7607970" y="1047781"/>
                <a:ext cx="3876173" cy="11079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stoquastic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</m:d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≤0</m:t>
                    </m:r>
                  </m:oMath>
                </a14:m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Define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transition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matrix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04A88-F643-69FF-BAF8-FB37B0A97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970" y="1047781"/>
                <a:ext cx="3876173" cy="1107996"/>
              </a:xfrm>
              <a:prstGeom prst="rect">
                <a:avLst/>
              </a:prstGeom>
              <a:blipFill>
                <a:blip r:embed="rId6"/>
                <a:stretch>
                  <a:fillRect l="-1634" t="-3409" b="-102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DB3173CA-1BA5-ACEA-5450-7A8E2DCE8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856" y="2146955"/>
            <a:ext cx="3200400" cy="5842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1E2379DC-30B7-0C6A-6AE1-0EEDD1D5B831}"/>
              </a:ext>
            </a:extLst>
          </p:cNvPr>
          <p:cNvSpPr/>
          <p:nvPr/>
        </p:nvSpPr>
        <p:spPr>
          <a:xfrm>
            <a:off x="7555832" y="1024428"/>
            <a:ext cx="3697111" cy="431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408BC0-7287-282B-67D3-A026B42D0F9E}"/>
                  </a:ext>
                </a:extLst>
              </p:cNvPr>
              <p:cNvSpPr txBox="1"/>
              <p:nvPr/>
            </p:nvSpPr>
            <p:spPr>
              <a:xfrm>
                <a:off x="7714656" y="3180530"/>
                <a:ext cx="3876173" cy="178510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general</a:t>
                </a: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Fixed</a:t>
                </a:r>
                <a:r>
                  <a:rPr lang="zh-CN" alt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Node</a:t>
                </a:r>
                <a:r>
                  <a:rPr lang="zh-CN" alt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w.r.t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,|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𝜓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⟩</m:t>
                    </m:r>
                  </m:oMath>
                </a14:m>
                <a:r>
                  <a:rPr lang="en-US" altLang="zh-CN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altLang="zh-CN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Stoquastic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after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easy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basis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change.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408BC0-7287-282B-67D3-A026B42D0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56" y="3180530"/>
                <a:ext cx="3876173" cy="1785104"/>
              </a:xfrm>
              <a:prstGeom prst="rect">
                <a:avLst/>
              </a:prstGeom>
              <a:blipFill>
                <a:blip r:embed="rId8"/>
                <a:stretch>
                  <a:fillRect l="-1634" t="-2113" b="-56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Down Arrow 36">
            <a:extLst>
              <a:ext uri="{FF2B5EF4-FFF2-40B4-BE49-F238E27FC236}">
                <a16:creationId xmlns:a16="http://schemas.microsoft.com/office/drawing/2014/main" id="{D24C5F54-DF8A-3DBB-9995-114E09AAE697}"/>
              </a:ext>
            </a:extLst>
          </p:cNvPr>
          <p:cNvSpPr/>
          <p:nvPr/>
        </p:nvSpPr>
        <p:spPr>
          <a:xfrm rot="14601208">
            <a:off x="6993568" y="1646611"/>
            <a:ext cx="316268" cy="6723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7F3C03B6-B9C5-9B82-D80F-0922BB17CD38}"/>
              </a:ext>
            </a:extLst>
          </p:cNvPr>
          <p:cNvSpPr/>
          <p:nvPr/>
        </p:nvSpPr>
        <p:spPr>
          <a:xfrm rot="15915653">
            <a:off x="7116163" y="3498228"/>
            <a:ext cx="316268" cy="6723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9196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0392BC-2817-E074-482A-D06BE4C8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2900" b="1" dirty="0"/>
              <a:t>Local Hamiltonian problem:</a:t>
            </a:r>
            <a:br>
              <a:rPr lang="en-US" altLang="zh-CN" sz="2900" b="1" dirty="0"/>
            </a:br>
            <a:r>
              <a:rPr lang="en-US" altLang="zh-CN" sz="2900" dirty="0"/>
              <a:t>Deciding </a:t>
            </a:r>
            <a:r>
              <a:rPr lang="en-US" altLang="zh-CN" sz="2900" dirty="0">
                <a:solidFill>
                  <a:srgbClr val="0432FF"/>
                </a:solidFill>
              </a:rPr>
              <a:t>ground energy </a:t>
            </a:r>
            <a:r>
              <a:rPr lang="en-US" altLang="zh-CN" sz="2900" dirty="0"/>
              <a:t>of </a:t>
            </a:r>
            <a:r>
              <a:rPr lang="en-US" altLang="zh-CN" sz="2900" dirty="0">
                <a:solidFill>
                  <a:srgbClr val="0432FF"/>
                </a:solidFill>
              </a:rPr>
              <a:t>locally</a:t>
            </a:r>
            <a:r>
              <a:rPr lang="en-US" altLang="zh-CN" sz="2900" dirty="0"/>
              <a:t> interacting </a:t>
            </a:r>
            <a:r>
              <a:rPr lang="en-US" altLang="zh-CN" sz="2900" dirty="0">
                <a:solidFill>
                  <a:srgbClr val="FF0000"/>
                </a:solidFill>
              </a:rPr>
              <a:t>many-body systems</a:t>
            </a:r>
            <a:r>
              <a:rPr lang="en-US" altLang="zh-CN" sz="2900" dirty="0"/>
              <a:t>.</a:t>
            </a:r>
            <a:endParaRPr lang="en-US" sz="29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4B3517-5F76-0857-B278-4EE5CD03C8BD}"/>
                  </a:ext>
                </a:extLst>
              </p14:cNvPr>
              <p14:cNvContentPartPr/>
              <p14:nvPr/>
            </p14:nvContentPartPr>
            <p14:xfrm>
              <a:off x="5180040" y="108036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4B3517-5F76-0857-B278-4EE5CD03C8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4200" y="101700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8596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F2E5A2-1A5D-CF6B-3BF7-F994D3EC13D6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Quantum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Carlo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en-CN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2D881E-D852-0F35-847D-B79ED71E4964}"/>
                  </a:ext>
                </a:extLst>
              </p:cNvPr>
              <p:cNvSpPr txBox="1"/>
              <p:nvPr/>
            </p:nvSpPr>
            <p:spPr>
              <a:xfrm>
                <a:off x="707858" y="901794"/>
                <a:ext cx="4120816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v"/>
                </a:pP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2"/>
                    </a:solidFill>
                  </a:rPr>
                  <a:t>Quantum</a:t>
                </a: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2"/>
                    </a:solidFill>
                  </a:rPr>
                  <a:t>Monte</a:t>
                </a: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2"/>
                    </a:solidFill>
                  </a:rPr>
                  <a:t>Carlo</a:t>
                </a: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/>
                  <a:t>(here)</a:t>
                </a:r>
              </a:p>
              <a:p>
                <a:r>
                  <a:rPr lang="zh-CN" altLang="en-US" sz="2400" dirty="0">
                    <a:solidFill>
                      <a:schemeClr val="accent1"/>
                    </a:solidFill>
                  </a:rPr>
                  <a:t>     </a:t>
                </a:r>
                <a:r>
                  <a:rPr lang="en-US" altLang="zh-CN" sz="2400" dirty="0">
                    <a:solidFill>
                      <a:schemeClr val="accent1"/>
                    </a:solidFill>
                  </a:rPr>
                  <a:t>H</a:t>
                </a:r>
                <a:r>
                  <a:rPr lang="zh-CN" alt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zh-CN" alt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Markov</a:t>
                </a:r>
                <a:r>
                  <a:rPr lang="zh-CN" alt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1"/>
                    </a:solidFill>
                  </a:rPr>
                  <a:t>Chain</a:t>
                </a:r>
              </a:p>
              <a:p>
                <a:endParaRPr lang="en-US" altLang="zh-CN" sz="2200" b="1" dirty="0"/>
              </a:p>
              <a:p>
                <a:pPr marL="285750" indent="-285750">
                  <a:buFont typeface="Wingdings" pitchFamily="2" charset="2"/>
                  <a:buChar char="v"/>
                </a:pPr>
                <a:endParaRPr lang="en-CN" sz="2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2D881E-D852-0F35-847D-B79ED71E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58" y="901794"/>
                <a:ext cx="4120816" cy="1508105"/>
              </a:xfrm>
              <a:prstGeom prst="rect">
                <a:avLst/>
              </a:prstGeom>
              <a:blipFill>
                <a:blip r:embed="rId2"/>
                <a:stretch>
                  <a:fillRect l="-2147" t="-3361" r="-27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FEDB1B-FFAA-D18B-4591-BEF093348B29}"/>
                  </a:ext>
                </a:extLst>
              </p:cNvPr>
              <p:cNvSpPr txBox="1"/>
              <p:nvPr/>
            </p:nvSpPr>
            <p:spPr>
              <a:xfrm>
                <a:off x="1028857" y="1769771"/>
                <a:ext cx="2832234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query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access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ground</a:t>
                </a:r>
                <a:r>
                  <a:rPr lang="zh-CN" alt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state</a:t>
                </a:r>
                <a:r>
                  <a:rPr lang="zh-CN" alt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𝝍</m:t>
                        </m:r>
                      </m:e>
                    </m:d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zh-CN" alt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FEDB1B-FFAA-D18B-4591-BEF093348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7" y="1769771"/>
                <a:ext cx="2832234" cy="1107996"/>
              </a:xfrm>
              <a:prstGeom prst="rect">
                <a:avLst/>
              </a:prstGeom>
              <a:blipFill>
                <a:blip r:embed="rId3"/>
                <a:stretch>
                  <a:fillRect l="-2691" t="-3409" b="-102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FAE824-1B63-7CFA-38D2-4C13DD502214}"/>
                  </a:ext>
                </a:extLst>
              </p:cNvPr>
              <p:cNvSpPr txBox="1"/>
              <p:nvPr/>
            </p:nvSpPr>
            <p:spPr>
              <a:xfrm>
                <a:off x="1028856" y="3308782"/>
                <a:ext cx="2976612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Build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Markov</a:t>
                </a:r>
                <a:r>
                  <a:rPr lang="zh-CN" alt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Chain.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Invariant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altLang="zh-CN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∼</m:t>
                      </m:r>
                      <m:sSup>
                        <m:sSupPr>
                          <m:ctrlPr>
                            <a:rPr lang="en-US" altLang="zh-CN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2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FAE824-1B63-7CFA-38D2-4C13DD502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6" y="3308782"/>
                <a:ext cx="2976612" cy="1107996"/>
              </a:xfrm>
              <a:prstGeom prst="rect">
                <a:avLst/>
              </a:prstGeom>
              <a:blipFill>
                <a:blip r:embed="rId4"/>
                <a:stretch>
                  <a:fillRect l="-2553" t="-3409" r="-4681" b="-68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DBFF4C-C37D-36FC-4014-590F3EAC9E03}"/>
                  </a:ext>
                </a:extLst>
              </p:cNvPr>
              <p:cNvSpPr txBox="1"/>
              <p:nvPr/>
            </p:nvSpPr>
            <p:spPr>
              <a:xfrm>
                <a:off x="1028856" y="4814910"/>
                <a:ext cx="3710539" cy="20313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b="1" dirty="0"/>
                  <a:t>Remark</a:t>
                </a:r>
                <a:r>
                  <a:rPr lang="en-US" altLang="zh-CN" sz="2200" dirty="0"/>
                  <a:t>: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Setting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of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QMC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are</a:t>
                </a:r>
                <a:r>
                  <a:rPr lang="zh-CN" altLang="en-US" sz="2200" dirty="0"/>
                  <a:t> </a:t>
                </a:r>
                <a:r>
                  <a:rPr lang="en-US" altLang="zh-CN" sz="2200" dirty="0">
                    <a:solidFill>
                      <a:srgbClr val="0432FF"/>
                    </a:solidFill>
                  </a:rPr>
                  <a:t>different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from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us.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/>
                  <a:t>Sampling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vs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deciding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N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accent2"/>
                    </a:solidFill>
                  </a:rPr>
                  <a:t>Trusted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vs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adversary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“ground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state”.</a:t>
                </a:r>
                <a:r>
                  <a:rPr lang="zh-CN" altLang="en-US" sz="2000" dirty="0"/>
                  <a:t> </a:t>
                </a:r>
                <a:endParaRPr lang="en-CN" sz="2000" dirty="0"/>
              </a:p>
              <a:p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DBFF4C-C37D-36FC-4014-590F3EAC9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6" y="4814910"/>
                <a:ext cx="3710539" cy="2031325"/>
              </a:xfrm>
              <a:prstGeom prst="rect">
                <a:avLst/>
              </a:prstGeom>
              <a:blipFill>
                <a:blip r:embed="rId5"/>
                <a:stretch>
                  <a:fillRect l="-2055" t="-248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>
            <a:extLst>
              <a:ext uri="{FF2B5EF4-FFF2-40B4-BE49-F238E27FC236}">
                <a16:creationId xmlns:a16="http://schemas.microsoft.com/office/drawing/2014/main" id="{16CD1EBA-F6D3-789F-8F48-302ABCB973D7}"/>
              </a:ext>
            </a:extLst>
          </p:cNvPr>
          <p:cNvSpPr/>
          <p:nvPr/>
        </p:nvSpPr>
        <p:spPr>
          <a:xfrm>
            <a:off x="2228405" y="2925893"/>
            <a:ext cx="433137" cy="33476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EDDCA791-F705-E603-15EE-6E4BA148516A}"/>
              </a:ext>
            </a:extLst>
          </p:cNvPr>
          <p:cNvSpPr/>
          <p:nvPr/>
        </p:nvSpPr>
        <p:spPr>
          <a:xfrm>
            <a:off x="2215371" y="4482270"/>
            <a:ext cx="433137" cy="33476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B77608-D22B-D706-896A-043BE976622F}"/>
              </a:ext>
            </a:extLst>
          </p:cNvPr>
          <p:cNvSpPr/>
          <p:nvPr/>
        </p:nvSpPr>
        <p:spPr>
          <a:xfrm>
            <a:off x="4828674" y="1570611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err="1"/>
              <a:t>Stoquastic</a:t>
            </a:r>
            <a:endParaRPr lang="en-CN" sz="24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81223E-CC6A-D46A-3CC1-04BFEA2C4799}"/>
              </a:ext>
            </a:extLst>
          </p:cNvPr>
          <p:cNvSpPr/>
          <p:nvPr/>
        </p:nvSpPr>
        <p:spPr>
          <a:xfrm>
            <a:off x="4828674" y="3180014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Fixed</a:t>
            </a:r>
            <a:r>
              <a:rPr lang="zh-CN" altLang="en-US" sz="2400" dirty="0"/>
              <a:t> </a:t>
            </a:r>
            <a:r>
              <a:rPr lang="en-US" altLang="zh-CN" sz="2400" dirty="0"/>
              <a:t>Node</a:t>
            </a:r>
          </a:p>
          <a:p>
            <a:pPr algn="ctr"/>
            <a:r>
              <a:rPr lang="en-US" altLang="zh-CN" sz="2400" dirty="0"/>
              <a:t>Hamiltonian</a:t>
            </a:r>
            <a:endParaRPr lang="en-CN" sz="2400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14BB03-A9C3-DE0F-613F-E9A7FC4D4B69}"/>
              </a:ext>
            </a:extLst>
          </p:cNvPr>
          <p:cNvSpPr/>
          <p:nvPr/>
        </p:nvSpPr>
        <p:spPr>
          <a:xfrm>
            <a:off x="4831682" y="4789417"/>
            <a:ext cx="2289016" cy="13199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Continuous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</a:p>
          <a:p>
            <a:pPr algn="ctr"/>
            <a:r>
              <a:rPr lang="en-US" altLang="zh-CN" sz="2400" dirty="0"/>
              <a:t>Fixed</a:t>
            </a:r>
            <a:r>
              <a:rPr lang="zh-CN" altLang="en-US" sz="2400" dirty="0"/>
              <a:t> </a:t>
            </a:r>
            <a:r>
              <a:rPr lang="en-US" altLang="zh-CN" sz="2400" dirty="0"/>
              <a:t>Node</a:t>
            </a:r>
            <a:r>
              <a:rPr lang="zh-CN" altLang="en-US" sz="2400" dirty="0"/>
              <a:t> </a:t>
            </a:r>
            <a:r>
              <a:rPr lang="en-US" altLang="zh-CN" sz="2400" dirty="0"/>
              <a:t>MC</a:t>
            </a:r>
            <a:endParaRPr lang="en-CN" sz="2400" dirty="0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7F167D56-1036-3DDE-4E2F-6B25EAC408A5}"/>
              </a:ext>
            </a:extLst>
          </p:cNvPr>
          <p:cNvSpPr/>
          <p:nvPr/>
        </p:nvSpPr>
        <p:spPr>
          <a:xfrm>
            <a:off x="5664368" y="2738889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553D2C3D-E369-6F30-DF8E-FA3F398B509F}"/>
              </a:ext>
            </a:extLst>
          </p:cNvPr>
          <p:cNvSpPr/>
          <p:nvPr/>
        </p:nvSpPr>
        <p:spPr>
          <a:xfrm>
            <a:off x="5664368" y="4385096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5ECF6F-FA79-3365-8350-14FB2A90D6AC}"/>
              </a:ext>
            </a:extLst>
          </p:cNvPr>
          <p:cNvSpPr txBox="1"/>
          <p:nvPr/>
        </p:nvSpPr>
        <p:spPr>
          <a:xfrm>
            <a:off x="5348042" y="2277224"/>
            <a:ext cx="8031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[BT10]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E9ECA4-E9A7-B26F-1EF7-94044EE962D2}"/>
              </a:ext>
            </a:extLst>
          </p:cNvPr>
          <p:cNvSpPr txBox="1"/>
          <p:nvPr/>
        </p:nvSpPr>
        <p:spPr>
          <a:xfrm>
            <a:off x="5210685" y="4013103"/>
            <a:ext cx="1910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[TLHVB+95]</a:t>
            </a:r>
            <a:endParaRPr lang="en-US" altLang="zh-C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890128-617B-A5BE-60AD-9774FD0CC79F}"/>
              </a:ext>
            </a:extLst>
          </p:cNvPr>
          <p:cNvSpPr txBox="1"/>
          <p:nvPr/>
        </p:nvSpPr>
        <p:spPr>
          <a:xfrm>
            <a:off x="5318210" y="5936689"/>
            <a:ext cx="1226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[BCGL22]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04A88-F643-69FF-BAF8-FB37B0A974CA}"/>
                  </a:ext>
                </a:extLst>
              </p:cNvPr>
              <p:cNvSpPr txBox="1"/>
              <p:nvPr/>
            </p:nvSpPr>
            <p:spPr>
              <a:xfrm>
                <a:off x="7607970" y="1047781"/>
                <a:ext cx="3876173" cy="11079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stoquastic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</m:d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≤0</m:t>
                    </m:r>
                  </m:oMath>
                </a14:m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Define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transition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matrix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04A88-F643-69FF-BAF8-FB37B0A97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970" y="1047781"/>
                <a:ext cx="3876173" cy="1107996"/>
              </a:xfrm>
              <a:prstGeom prst="rect">
                <a:avLst/>
              </a:prstGeom>
              <a:blipFill>
                <a:blip r:embed="rId6"/>
                <a:stretch>
                  <a:fillRect l="-1634" t="-3409" b="-102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DB3173CA-1BA5-ACEA-5450-7A8E2DCE8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856" y="2146955"/>
            <a:ext cx="3200400" cy="5842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1E2379DC-30B7-0C6A-6AE1-0EEDD1D5B831}"/>
              </a:ext>
            </a:extLst>
          </p:cNvPr>
          <p:cNvSpPr/>
          <p:nvPr/>
        </p:nvSpPr>
        <p:spPr>
          <a:xfrm>
            <a:off x="7555832" y="1024428"/>
            <a:ext cx="3697111" cy="431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D24C5F54-DF8A-3DBB-9995-114E09AAE697}"/>
              </a:ext>
            </a:extLst>
          </p:cNvPr>
          <p:cNvSpPr/>
          <p:nvPr/>
        </p:nvSpPr>
        <p:spPr>
          <a:xfrm rot="14601208">
            <a:off x="6993568" y="1646611"/>
            <a:ext cx="316268" cy="6723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7F3C03B6-B9C5-9B82-D80F-0922BB17CD38}"/>
              </a:ext>
            </a:extLst>
          </p:cNvPr>
          <p:cNvSpPr/>
          <p:nvPr/>
        </p:nvSpPr>
        <p:spPr>
          <a:xfrm rot="15915653">
            <a:off x="7116163" y="3498228"/>
            <a:ext cx="316268" cy="6723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2DAC2F-9BBB-C250-2788-39752D5D6C97}"/>
                  </a:ext>
                </a:extLst>
              </p:cNvPr>
              <p:cNvSpPr txBox="1"/>
              <p:nvPr/>
            </p:nvSpPr>
            <p:spPr>
              <a:xfrm>
                <a:off x="7714656" y="3180530"/>
                <a:ext cx="3876173" cy="38164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general</a:t>
                </a: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Fixed</a:t>
                </a:r>
                <a:r>
                  <a:rPr lang="zh-CN" alt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Node</a:t>
                </a:r>
                <a:r>
                  <a:rPr lang="zh-CN" alt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zh-CN" alt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w.r.t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,|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𝜓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⟩</m:t>
                    </m:r>
                  </m:oMath>
                </a14:m>
                <a:r>
                  <a:rPr lang="en-US" altLang="zh-CN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altLang="zh-CN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Stoquastic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after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easy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basis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change.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Problem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|F|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exponentially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large.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exponentially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small.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2DAC2F-9BBB-C250-2788-39752D5D6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56" y="3180530"/>
                <a:ext cx="3876173" cy="3816429"/>
              </a:xfrm>
              <a:prstGeom prst="rect">
                <a:avLst/>
              </a:prstGeom>
              <a:blipFill>
                <a:blip r:embed="rId8"/>
                <a:stretch>
                  <a:fillRect l="-1634" t="-99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07CDA8D-1FDC-4AFE-075C-7C99E5C55A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8965" y="5647879"/>
            <a:ext cx="3175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66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F2E5A2-1A5D-CF6B-3BF7-F994D3EC13D6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Quantum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Carlo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en-CN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2D881E-D852-0F35-847D-B79ED71E4964}"/>
                  </a:ext>
                </a:extLst>
              </p:cNvPr>
              <p:cNvSpPr txBox="1"/>
              <p:nvPr/>
            </p:nvSpPr>
            <p:spPr>
              <a:xfrm>
                <a:off x="707858" y="901794"/>
                <a:ext cx="4120816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v"/>
                </a:pP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2"/>
                    </a:solidFill>
                  </a:rPr>
                  <a:t>Quantum</a:t>
                </a: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2"/>
                    </a:solidFill>
                  </a:rPr>
                  <a:t>Monte</a:t>
                </a: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2"/>
                    </a:solidFill>
                  </a:rPr>
                  <a:t>Carlo</a:t>
                </a: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/>
                  <a:t>(here)</a:t>
                </a:r>
              </a:p>
              <a:p>
                <a:r>
                  <a:rPr lang="zh-CN" altLang="en-US" sz="2400" dirty="0">
                    <a:solidFill>
                      <a:schemeClr val="accent1"/>
                    </a:solidFill>
                  </a:rPr>
                  <a:t>     </a:t>
                </a:r>
                <a:r>
                  <a:rPr lang="en-US" altLang="zh-CN" sz="2400" dirty="0">
                    <a:solidFill>
                      <a:schemeClr val="accent1"/>
                    </a:solidFill>
                  </a:rPr>
                  <a:t>H</a:t>
                </a:r>
                <a:r>
                  <a:rPr lang="zh-CN" alt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zh-CN" alt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Markov</a:t>
                </a:r>
                <a:r>
                  <a:rPr lang="zh-CN" alt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1"/>
                    </a:solidFill>
                  </a:rPr>
                  <a:t>Chain</a:t>
                </a:r>
              </a:p>
              <a:p>
                <a:endParaRPr lang="en-US" altLang="zh-CN" sz="2200" b="1" dirty="0"/>
              </a:p>
              <a:p>
                <a:pPr marL="285750" indent="-285750">
                  <a:buFont typeface="Wingdings" pitchFamily="2" charset="2"/>
                  <a:buChar char="v"/>
                </a:pPr>
                <a:endParaRPr lang="en-CN" sz="2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2D881E-D852-0F35-847D-B79ED71E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58" y="901794"/>
                <a:ext cx="4120816" cy="1508105"/>
              </a:xfrm>
              <a:prstGeom prst="rect">
                <a:avLst/>
              </a:prstGeom>
              <a:blipFill>
                <a:blip r:embed="rId2"/>
                <a:stretch>
                  <a:fillRect l="-2147" t="-3361" r="-27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FEDB1B-FFAA-D18B-4591-BEF093348B29}"/>
                  </a:ext>
                </a:extLst>
              </p:cNvPr>
              <p:cNvSpPr txBox="1"/>
              <p:nvPr/>
            </p:nvSpPr>
            <p:spPr>
              <a:xfrm>
                <a:off x="1028857" y="1769771"/>
                <a:ext cx="2832234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query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access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ground</a:t>
                </a:r>
                <a:r>
                  <a:rPr lang="zh-CN" alt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state</a:t>
                </a:r>
                <a:r>
                  <a:rPr lang="zh-CN" alt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𝝍</m:t>
                        </m:r>
                      </m:e>
                    </m:d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zh-CN" alt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FEDB1B-FFAA-D18B-4591-BEF093348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7" y="1769771"/>
                <a:ext cx="2832234" cy="1107996"/>
              </a:xfrm>
              <a:prstGeom prst="rect">
                <a:avLst/>
              </a:prstGeom>
              <a:blipFill>
                <a:blip r:embed="rId3"/>
                <a:stretch>
                  <a:fillRect l="-2691" t="-3409" b="-102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FAE824-1B63-7CFA-38D2-4C13DD502214}"/>
                  </a:ext>
                </a:extLst>
              </p:cNvPr>
              <p:cNvSpPr txBox="1"/>
              <p:nvPr/>
            </p:nvSpPr>
            <p:spPr>
              <a:xfrm>
                <a:off x="1028856" y="3308782"/>
                <a:ext cx="2976612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Build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Markov</a:t>
                </a:r>
                <a:r>
                  <a:rPr lang="zh-CN" alt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Chain.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Invariant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altLang="zh-CN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∼</m:t>
                      </m:r>
                      <m:sSup>
                        <m:sSupPr>
                          <m:ctrlPr>
                            <a:rPr lang="en-US" altLang="zh-CN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2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FAE824-1B63-7CFA-38D2-4C13DD502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6" y="3308782"/>
                <a:ext cx="2976612" cy="1107996"/>
              </a:xfrm>
              <a:prstGeom prst="rect">
                <a:avLst/>
              </a:prstGeom>
              <a:blipFill>
                <a:blip r:embed="rId4"/>
                <a:stretch>
                  <a:fillRect l="-2553" t="-3409" r="-4681" b="-68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DBFF4C-C37D-36FC-4014-590F3EAC9E03}"/>
                  </a:ext>
                </a:extLst>
              </p:cNvPr>
              <p:cNvSpPr txBox="1"/>
              <p:nvPr/>
            </p:nvSpPr>
            <p:spPr>
              <a:xfrm>
                <a:off x="1028856" y="4814910"/>
                <a:ext cx="3710539" cy="20313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b="1" dirty="0"/>
                  <a:t>Remark</a:t>
                </a:r>
                <a:r>
                  <a:rPr lang="en-US" altLang="zh-CN" sz="2200" dirty="0"/>
                  <a:t>: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Setting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of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QMC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are</a:t>
                </a:r>
                <a:r>
                  <a:rPr lang="zh-CN" altLang="en-US" sz="2200" dirty="0"/>
                  <a:t> </a:t>
                </a:r>
                <a:r>
                  <a:rPr lang="en-US" altLang="zh-CN" sz="2200" dirty="0">
                    <a:solidFill>
                      <a:srgbClr val="0432FF"/>
                    </a:solidFill>
                  </a:rPr>
                  <a:t>different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from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us.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/>
                  <a:t>Sampling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vs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deciding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N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accent2"/>
                    </a:solidFill>
                  </a:rPr>
                  <a:t>Trusted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vs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adversary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“ground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state”.</a:t>
                </a:r>
                <a:r>
                  <a:rPr lang="zh-CN" altLang="en-US" sz="2000" dirty="0"/>
                  <a:t> </a:t>
                </a:r>
                <a:endParaRPr lang="en-CN" sz="2000" dirty="0"/>
              </a:p>
              <a:p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DBFF4C-C37D-36FC-4014-590F3EAC9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6" y="4814910"/>
                <a:ext cx="3710539" cy="2031325"/>
              </a:xfrm>
              <a:prstGeom prst="rect">
                <a:avLst/>
              </a:prstGeom>
              <a:blipFill>
                <a:blip r:embed="rId5"/>
                <a:stretch>
                  <a:fillRect l="-2055" t="-248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>
            <a:extLst>
              <a:ext uri="{FF2B5EF4-FFF2-40B4-BE49-F238E27FC236}">
                <a16:creationId xmlns:a16="http://schemas.microsoft.com/office/drawing/2014/main" id="{16CD1EBA-F6D3-789F-8F48-302ABCB973D7}"/>
              </a:ext>
            </a:extLst>
          </p:cNvPr>
          <p:cNvSpPr/>
          <p:nvPr/>
        </p:nvSpPr>
        <p:spPr>
          <a:xfrm>
            <a:off x="2228405" y="2925893"/>
            <a:ext cx="433137" cy="33476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EDDCA791-F705-E603-15EE-6E4BA148516A}"/>
              </a:ext>
            </a:extLst>
          </p:cNvPr>
          <p:cNvSpPr/>
          <p:nvPr/>
        </p:nvSpPr>
        <p:spPr>
          <a:xfrm>
            <a:off x="2215371" y="4482270"/>
            <a:ext cx="433137" cy="33476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B77608-D22B-D706-896A-043BE976622F}"/>
              </a:ext>
            </a:extLst>
          </p:cNvPr>
          <p:cNvSpPr/>
          <p:nvPr/>
        </p:nvSpPr>
        <p:spPr>
          <a:xfrm>
            <a:off x="4828674" y="1570611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err="1"/>
              <a:t>Stoquastic</a:t>
            </a:r>
            <a:endParaRPr lang="en-CN" sz="24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81223E-CC6A-D46A-3CC1-04BFEA2C4799}"/>
              </a:ext>
            </a:extLst>
          </p:cNvPr>
          <p:cNvSpPr/>
          <p:nvPr/>
        </p:nvSpPr>
        <p:spPr>
          <a:xfrm>
            <a:off x="4828674" y="3180014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Fixed</a:t>
            </a:r>
            <a:r>
              <a:rPr lang="zh-CN" altLang="en-US" sz="2400" dirty="0"/>
              <a:t> </a:t>
            </a:r>
            <a:r>
              <a:rPr lang="en-US" altLang="zh-CN" sz="2400" dirty="0"/>
              <a:t>Node</a:t>
            </a:r>
          </a:p>
          <a:p>
            <a:pPr algn="ctr"/>
            <a:r>
              <a:rPr lang="en-US" altLang="zh-CN" sz="2400" dirty="0"/>
              <a:t>Hamiltonian</a:t>
            </a:r>
            <a:endParaRPr lang="en-CN" sz="2400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14BB03-A9C3-DE0F-613F-E9A7FC4D4B69}"/>
              </a:ext>
            </a:extLst>
          </p:cNvPr>
          <p:cNvSpPr/>
          <p:nvPr/>
        </p:nvSpPr>
        <p:spPr>
          <a:xfrm>
            <a:off x="4831682" y="4789417"/>
            <a:ext cx="2289016" cy="13199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Continuous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</a:p>
          <a:p>
            <a:pPr algn="ctr"/>
            <a:r>
              <a:rPr lang="en-US" altLang="zh-CN" sz="2400" dirty="0"/>
              <a:t>Fixed</a:t>
            </a:r>
            <a:r>
              <a:rPr lang="zh-CN" altLang="en-US" sz="2400" dirty="0"/>
              <a:t> </a:t>
            </a:r>
            <a:r>
              <a:rPr lang="en-US" altLang="zh-CN" sz="2400" dirty="0"/>
              <a:t>Node</a:t>
            </a:r>
            <a:r>
              <a:rPr lang="zh-CN" altLang="en-US" sz="2400" dirty="0"/>
              <a:t> </a:t>
            </a:r>
            <a:r>
              <a:rPr lang="en-US" altLang="zh-CN" sz="2400" dirty="0"/>
              <a:t>MC</a:t>
            </a:r>
            <a:endParaRPr lang="en-CN" sz="2400" dirty="0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7F167D56-1036-3DDE-4E2F-6B25EAC408A5}"/>
              </a:ext>
            </a:extLst>
          </p:cNvPr>
          <p:cNvSpPr/>
          <p:nvPr/>
        </p:nvSpPr>
        <p:spPr>
          <a:xfrm>
            <a:off x="5664368" y="2738889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553D2C3D-E369-6F30-DF8E-FA3F398B509F}"/>
              </a:ext>
            </a:extLst>
          </p:cNvPr>
          <p:cNvSpPr/>
          <p:nvPr/>
        </p:nvSpPr>
        <p:spPr>
          <a:xfrm>
            <a:off x="5664368" y="4385096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5ECF6F-FA79-3365-8350-14FB2A90D6AC}"/>
              </a:ext>
            </a:extLst>
          </p:cNvPr>
          <p:cNvSpPr txBox="1"/>
          <p:nvPr/>
        </p:nvSpPr>
        <p:spPr>
          <a:xfrm>
            <a:off x="5348042" y="2277224"/>
            <a:ext cx="8031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[BT10]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E9ECA4-E9A7-B26F-1EF7-94044EE962D2}"/>
              </a:ext>
            </a:extLst>
          </p:cNvPr>
          <p:cNvSpPr txBox="1"/>
          <p:nvPr/>
        </p:nvSpPr>
        <p:spPr>
          <a:xfrm>
            <a:off x="5210685" y="4013103"/>
            <a:ext cx="1910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[TLHVB+95]</a:t>
            </a:r>
            <a:endParaRPr lang="en-US" altLang="zh-C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890128-617B-A5BE-60AD-9774FD0CC79F}"/>
              </a:ext>
            </a:extLst>
          </p:cNvPr>
          <p:cNvSpPr txBox="1"/>
          <p:nvPr/>
        </p:nvSpPr>
        <p:spPr>
          <a:xfrm>
            <a:off x="5318210" y="5936689"/>
            <a:ext cx="1226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[BCGL22]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04A88-F643-69FF-BAF8-FB37B0A974CA}"/>
                  </a:ext>
                </a:extLst>
              </p:cNvPr>
              <p:cNvSpPr txBox="1"/>
              <p:nvPr/>
            </p:nvSpPr>
            <p:spPr>
              <a:xfrm>
                <a:off x="7607970" y="1047781"/>
                <a:ext cx="3876173" cy="11079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stoquastic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</m:d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≤0</m:t>
                    </m:r>
                  </m:oMath>
                </a14:m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Define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transition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matrix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04A88-F643-69FF-BAF8-FB37B0A97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970" y="1047781"/>
                <a:ext cx="3876173" cy="1107996"/>
              </a:xfrm>
              <a:prstGeom prst="rect">
                <a:avLst/>
              </a:prstGeom>
              <a:blipFill>
                <a:blip r:embed="rId6"/>
                <a:stretch>
                  <a:fillRect l="-1634" t="-3409" b="-102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DB3173CA-1BA5-ACEA-5450-7A8E2DCE8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856" y="2146955"/>
            <a:ext cx="3200400" cy="584200"/>
          </a:xfrm>
          <a:prstGeom prst="rect">
            <a:avLst/>
          </a:prstGeom>
        </p:spPr>
      </p:pic>
      <p:sp>
        <p:nvSpPr>
          <p:cNvPr id="37" name="Down Arrow 36">
            <a:extLst>
              <a:ext uri="{FF2B5EF4-FFF2-40B4-BE49-F238E27FC236}">
                <a16:creationId xmlns:a16="http://schemas.microsoft.com/office/drawing/2014/main" id="{D24C5F54-DF8A-3DBB-9995-114E09AAE697}"/>
              </a:ext>
            </a:extLst>
          </p:cNvPr>
          <p:cNvSpPr/>
          <p:nvPr/>
        </p:nvSpPr>
        <p:spPr>
          <a:xfrm rot="14601208">
            <a:off x="6993568" y="1646611"/>
            <a:ext cx="316268" cy="6723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7F3C03B6-B9C5-9B82-D80F-0922BB17CD38}"/>
              </a:ext>
            </a:extLst>
          </p:cNvPr>
          <p:cNvSpPr/>
          <p:nvPr/>
        </p:nvSpPr>
        <p:spPr>
          <a:xfrm rot="15915653">
            <a:off x="7116163" y="3498228"/>
            <a:ext cx="316268" cy="6723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2DAC2F-9BBB-C250-2788-39752D5D6C97}"/>
                  </a:ext>
                </a:extLst>
              </p:cNvPr>
              <p:cNvSpPr txBox="1"/>
              <p:nvPr/>
            </p:nvSpPr>
            <p:spPr>
              <a:xfrm>
                <a:off x="7714656" y="3180530"/>
                <a:ext cx="3876173" cy="38164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general</a:t>
                </a: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Fixed</a:t>
                </a:r>
                <a:r>
                  <a:rPr lang="zh-CN" alt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Node</a:t>
                </a:r>
                <a:r>
                  <a:rPr lang="zh-CN" alt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zh-CN" alt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w.r.t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,|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𝜓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⟩</m:t>
                    </m:r>
                  </m:oMath>
                </a14:m>
                <a:r>
                  <a:rPr lang="en-US" altLang="zh-CN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altLang="zh-CN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Stoquastic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after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easy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basis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change.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Problem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altLang="zh-CN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|F|</a:t>
                </a:r>
                <a:r>
                  <a:rPr lang="zh-CN" altLang="en-US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exponentially</a:t>
                </a:r>
                <a:r>
                  <a:rPr lang="zh-CN" altLang="en-US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large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zh-CN" altLang="en-US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exponentially</a:t>
                </a:r>
                <a:r>
                  <a:rPr lang="zh-CN" altLang="en-US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small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2DAC2F-9BBB-C250-2788-39752D5D6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56" y="3180530"/>
                <a:ext cx="3876173" cy="3816429"/>
              </a:xfrm>
              <a:prstGeom prst="rect">
                <a:avLst/>
              </a:prstGeom>
              <a:blipFill>
                <a:blip r:embed="rId8"/>
                <a:stretch>
                  <a:fillRect l="-1634" t="-99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07CDA8D-1FDC-4AFE-075C-7C99E5C55A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8965" y="5647879"/>
            <a:ext cx="3175000" cy="59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870813-F468-4BE4-123B-11CBE7DF929E}"/>
              </a:ext>
            </a:extLst>
          </p:cNvPr>
          <p:cNvSpPr/>
          <p:nvPr/>
        </p:nvSpPr>
        <p:spPr>
          <a:xfrm>
            <a:off x="4620126" y="4632217"/>
            <a:ext cx="2610853" cy="1852804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565486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B1E98-A69E-0DE2-66FA-2AF77EAA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C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7AF25-0998-B7F7-8D02-BFECBF8775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580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Continuous-time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Continuous-time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Fixed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Node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[BCGL22]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verification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pPr>
              <a:buFont typeface="Wingdings" pitchFamily="2" charset="2"/>
              <a:buChar char="Ø"/>
            </a:pPr>
            <a:endParaRPr lang="en-US" altLang="zh-CN" sz="2800" b="0" dirty="0">
              <a:latin typeface="Cavolini" panose="020B0604020202020204" pitchFamily="34" charset="0"/>
              <a:cs typeface="Cavolin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7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A7A4-9BE9-1466-386E-E609CEA3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958" y="2338304"/>
            <a:ext cx="10515600" cy="1325563"/>
          </a:xfrm>
        </p:spPr>
        <p:txBody>
          <a:bodyPr/>
          <a:lstStyle/>
          <a:p>
            <a:r>
              <a:rPr lang="en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endParaRPr lang="en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AAA90-997E-B2D3-3559-D7C5F67E91AE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Continuous-time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Discrete-time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  <a:endParaRPr lang="en-CN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9CA74D2B-DC58-2797-B7E9-11962EF9E90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013452"/>
              <a:ext cx="10515600" cy="3186176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365177026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726844742"/>
                        </a:ext>
                      </a:extLst>
                    </a:gridCol>
                  </a:tblGrid>
                  <a:tr h="932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Discrete-time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Markov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Chain</a:t>
                          </a:r>
                          <a:endParaRPr lang="en-CN" sz="24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Continuous-time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Markov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Chain</a:t>
                          </a: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873922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zh-CN" altLang="en-US" sz="24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=1,2,…</m:t>
                              </m:r>
                            </m:oMath>
                          </a14:m>
                          <a:endParaRPr lang="en-US" altLang="zh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∈[0,1]</m:t>
                              </m:r>
                            </m:oMath>
                          </a14:m>
                          <a:r>
                            <a:rPr lang="zh-CN" altLang="en-US" sz="2400" dirty="0"/>
                            <a:t>  </a:t>
                          </a:r>
                          <a:endParaRPr lang="en-US" altLang="zh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2763588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6307029"/>
                      </a:ext>
                    </a:extLst>
                  </a:tr>
                  <a:tr h="7572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5475157"/>
                      </a:ext>
                    </a:extLst>
                  </a:tr>
                  <a:tr h="582506">
                    <a:tc>
                      <a:txBody>
                        <a:bodyPr/>
                        <a:lstStyle/>
                        <a:p>
                          <a:pPr algn="ctr"/>
                          <a:endParaRPr lang="en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63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9CA74D2B-DC58-2797-B7E9-11962EF9E90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14693729"/>
                  </p:ext>
                </p:extLst>
              </p:nvPr>
            </p:nvGraphicFramePr>
            <p:xfrm>
              <a:off x="838200" y="1013452"/>
              <a:ext cx="10515600" cy="3186176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365177026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726844742"/>
                        </a:ext>
                      </a:extLst>
                    </a:gridCol>
                  </a:tblGrid>
                  <a:tr h="932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Discrete-time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Markov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Chain</a:t>
                          </a:r>
                          <a:endParaRPr lang="en-CN" sz="24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Continuous-time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Markov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Chain</a:t>
                          </a: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8739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2" t="-205556" r="-100483" b="-3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42" t="-205556" r="-483" b="-39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76358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6307029"/>
                      </a:ext>
                    </a:extLst>
                  </a:tr>
                  <a:tr h="7572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5475157"/>
                      </a:ext>
                    </a:extLst>
                  </a:tr>
                  <a:tr h="582506">
                    <a:tc>
                      <a:txBody>
                        <a:bodyPr/>
                        <a:lstStyle/>
                        <a:p>
                          <a:pPr algn="ctr"/>
                          <a:endParaRPr lang="en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63260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F35CD9-EBFE-787B-A507-870283E92796}"/>
              </a:ext>
            </a:extLst>
          </p:cNvPr>
          <p:cNvCxnSpPr>
            <a:cxnSpLocks/>
          </p:cNvCxnSpPr>
          <p:nvPr/>
        </p:nvCxnSpPr>
        <p:spPr>
          <a:xfrm>
            <a:off x="6663267" y="5403764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A2E938-5A6F-5B28-D095-F3CE676755D0}"/>
              </a:ext>
            </a:extLst>
          </p:cNvPr>
          <p:cNvSpPr txBox="1"/>
          <p:nvPr/>
        </p:nvSpPr>
        <p:spPr>
          <a:xfrm>
            <a:off x="11116733" y="5142154"/>
            <a:ext cx="2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t</a:t>
            </a:r>
            <a:endParaRPr lang="en-CN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511473-1A00-7D58-F60A-390FB6110654}"/>
                  </a:ext>
                </a:extLst>
              </p:cNvPr>
              <p:cNvSpPr txBox="1"/>
              <p:nvPr/>
            </p:nvSpPr>
            <p:spPr>
              <a:xfrm>
                <a:off x="8652933" y="4761225"/>
                <a:ext cx="237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511473-1A00-7D58-F60A-390FB6110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933" y="4761225"/>
                <a:ext cx="237067" cy="584775"/>
              </a:xfrm>
              <a:prstGeom prst="rect">
                <a:avLst/>
              </a:prstGeom>
              <a:blipFill>
                <a:blip r:embed="rId3"/>
                <a:stretch>
                  <a:fillRect l="-42105" r="-321053" b="-2127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03B37C-65DE-C81A-6AD4-FBA3BD5024DD}"/>
                  </a:ext>
                </a:extLst>
              </p:cNvPr>
              <p:cNvSpPr txBox="1"/>
              <p:nvPr/>
            </p:nvSpPr>
            <p:spPr>
              <a:xfrm>
                <a:off x="6294458" y="5665374"/>
                <a:ext cx="23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03B37C-65DE-C81A-6AD4-FBA3BD502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458" y="5665374"/>
                <a:ext cx="237067" cy="523220"/>
              </a:xfrm>
              <a:prstGeom prst="rect">
                <a:avLst/>
              </a:prstGeom>
              <a:blipFill>
                <a:blip r:embed="rId4"/>
                <a:stretch>
                  <a:fillRect r="-165000" b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CA6638F4-E812-D873-00D9-7802A5A6EA3B}"/>
              </a:ext>
            </a:extLst>
          </p:cNvPr>
          <p:cNvSpPr/>
          <p:nvPr/>
        </p:nvSpPr>
        <p:spPr>
          <a:xfrm rot="16200000">
            <a:off x="6960955" y="5206266"/>
            <a:ext cx="284077" cy="879453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CFFD78-1B32-72B5-0F3B-CD3F1487771A}"/>
              </a:ext>
            </a:extLst>
          </p:cNvPr>
          <p:cNvCxnSpPr>
            <a:cxnSpLocks/>
          </p:cNvCxnSpPr>
          <p:nvPr/>
        </p:nvCxnSpPr>
        <p:spPr>
          <a:xfrm>
            <a:off x="1191217" y="5403764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5511CFA-136F-B5D8-2CF4-D005C4B90798}"/>
              </a:ext>
            </a:extLst>
          </p:cNvPr>
          <p:cNvSpPr txBox="1"/>
          <p:nvPr/>
        </p:nvSpPr>
        <p:spPr>
          <a:xfrm>
            <a:off x="5644683" y="5142154"/>
            <a:ext cx="2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t</a:t>
            </a:r>
            <a:endParaRPr lang="en-CN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6DA9C0-5E5E-DEAE-82B9-74E5C35F0AD3}"/>
                  </a:ext>
                </a:extLst>
              </p:cNvPr>
              <p:cNvSpPr txBox="1"/>
              <p:nvPr/>
            </p:nvSpPr>
            <p:spPr>
              <a:xfrm>
                <a:off x="3180883" y="4761225"/>
                <a:ext cx="237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6DA9C0-5E5E-DEAE-82B9-74E5C35F0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883" y="4761225"/>
                <a:ext cx="237067" cy="584775"/>
              </a:xfrm>
              <a:prstGeom prst="rect">
                <a:avLst/>
              </a:prstGeom>
              <a:blipFill>
                <a:blip r:embed="rId5"/>
                <a:stretch>
                  <a:fillRect l="-40000" r="-300000" b="-2127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33669-10BF-E081-BC2D-98B846866878}"/>
                  </a:ext>
                </a:extLst>
              </p:cNvPr>
              <p:cNvSpPr txBox="1"/>
              <p:nvPr/>
            </p:nvSpPr>
            <p:spPr>
              <a:xfrm>
                <a:off x="822408" y="5665374"/>
                <a:ext cx="23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33669-10BF-E081-BC2D-98B846866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08" y="5665374"/>
                <a:ext cx="237067" cy="523220"/>
              </a:xfrm>
              <a:prstGeom prst="rect">
                <a:avLst/>
              </a:prstGeom>
              <a:blipFill>
                <a:blip r:embed="rId6"/>
                <a:stretch>
                  <a:fillRect r="-165000" b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>
            <a:extLst>
              <a:ext uri="{FF2B5EF4-FFF2-40B4-BE49-F238E27FC236}">
                <a16:creationId xmlns:a16="http://schemas.microsoft.com/office/drawing/2014/main" id="{D9C640FF-D087-CF69-FBA9-0F38EAD20DD9}"/>
              </a:ext>
            </a:extLst>
          </p:cNvPr>
          <p:cNvSpPr/>
          <p:nvPr/>
        </p:nvSpPr>
        <p:spPr>
          <a:xfrm rot="16200000">
            <a:off x="1842100" y="4877028"/>
            <a:ext cx="260121" cy="156188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143CD178-0E1E-FA57-BADA-E3A1EDEEEB36}"/>
              </a:ext>
            </a:extLst>
          </p:cNvPr>
          <p:cNvSpPr/>
          <p:nvPr/>
        </p:nvSpPr>
        <p:spPr>
          <a:xfrm rot="16200000">
            <a:off x="3551200" y="4901478"/>
            <a:ext cx="260121" cy="156188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A9F9E2C-B4B9-BBB1-66A2-4B94B80A45B6}"/>
                  </a:ext>
                </a:extLst>
              </p14:cNvPr>
              <p14:cNvContentPartPr/>
              <p14:nvPr/>
            </p14:nvContentPartPr>
            <p14:xfrm>
              <a:off x="7307280" y="5452600"/>
              <a:ext cx="360" cy="2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A9F9E2C-B4B9-BBB1-66A2-4B94B80A45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8640" y="5443600"/>
                <a:ext cx="18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3F88D8B-4A36-6A90-91F5-01D9A5917207}"/>
                  </a:ext>
                </a:extLst>
              </p14:cNvPr>
              <p14:cNvContentPartPr/>
              <p14:nvPr/>
            </p14:nvContentPartPr>
            <p14:xfrm>
              <a:off x="7550640" y="5443960"/>
              <a:ext cx="252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3F88D8B-4A36-6A90-91F5-01D9A59172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42000" y="543532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A2464DA-B91F-5B15-7BE0-0FFD690AE234}"/>
                  </a:ext>
                </a:extLst>
              </p14:cNvPr>
              <p14:cNvContentPartPr/>
              <p14:nvPr/>
            </p14:nvContentPartPr>
            <p14:xfrm>
              <a:off x="7943760" y="5443960"/>
              <a:ext cx="25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A2464DA-B91F-5B15-7BE0-0FFD690AE2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34760" y="543532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A34C537-6EEE-5504-1E78-1453C089E059}"/>
                  </a:ext>
                </a:extLst>
              </p14:cNvPr>
              <p14:cNvContentPartPr/>
              <p14:nvPr/>
            </p14:nvContentPartPr>
            <p14:xfrm>
              <a:off x="8274240" y="5443960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A34C537-6EEE-5504-1E78-1453C089E0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65600" y="5435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7AF1FE0-E09D-41A1-7168-6B74D4CCB5F7}"/>
                  </a:ext>
                </a:extLst>
              </p14:cNvPr>
              <p14:cNvContentPartPr/>
              <p14:nvPr/>
            </p14:nvContentPartPr>
            <p14:xfrm>
              <a:off x="8598240" y="544396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7AF1FE0-E09D-41A1-7168-6B74D4CCB5F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89240" y="5435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B6A223F-4738-2E90-901F-D10167E2E9CA}"/>
                  </a:ext>
                </a:extLst>
              </p14:cNvPr>
              <p14:cNvContentPartPr/>
              <p14:nvPr/>
            </p14:nvContentPartPr>
            <p14:xfrm>
              <a:off x="9231120" y="5443960"/>
              <a:ext cx="75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B6A223F-4738-2E90-901F-D10167E2E9C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22480" y="5435320"/>
                <a:ext cx="25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6461F8-A12B-31E6-4E6E-44CF07320B4C}"/>
                  </a:ext>
                </a:extLst>
              </p14:cNvPr>
              <p14:cNvContentPartPr/>
              <p14:nvPr/>
            </p14:nvContentPartPr>
            <p14:xfrm>
              <a:off x="9684360" y="5443960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6461F8-A12B-31E6-4E6E-44CF07320B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75360" y="5435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13B219-59FD-A00A-9DE7-D33EEB1E13C6}"/>
                  </a:ext>
                </a:extLst>
              </p14:cNvPr>
              <p14:cNvContentPartPr/>
              <p14:nvPr/>
            </p14:nvContentPartPr>
            <p14:xfrm>
              <a:off x="2844720" y="5277640"/>
              <a:ext cx="360" cy="234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13B219-59FD-A00A-9DE7-D33EEB1E13C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36080" y="5269000"/>
                <a:ext cx="180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3AF759E-7EF6-B7B0-76AC-E0B4481E2FB1}"/>
                  </a:ext>
                </a:extLst>
              </p14:cNvPr>
              <p14:cNvContentPartPr/>
              <p14:nvPr/>
            </p14:nvContentPartPr>
            <p14:xfrm>
              <a:off x="4538160" y="5306440"/>
              <a:ext cx="360" cy="271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3AF759E-7EF6-B7B0-76AC-E0B4481E2FB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29520" y="5297440"/>
                <a:ext cx="180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A50DCEB-AF5A-32A3-D49E-0D1E6B56C1DF}"/>
                  </a:ext>
                </a:extLst>
              </p14:cNvPr>
              <p14:cNvContentPartPr/>
              <p14:nvPr/>
            </p14:nvContentPartPr>
            <p14:xfrm>
              <a:off x="2876760" y="4847080"/>
              <a:ext cx="11880" cy="218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A50DCEB-AF5A-32A3-D49E-0D1E6B56C1D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68120" y="4838080"/>
                <a:ext cx="295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99418F4-02E1-CD7E-8D1A-17DCE947714F}"/>
                  </a:ext>
                </a:extLst>
              </p14:cNvPr>
              <p14:cNvContentPartPr/>
              <p14:nvPr/>
            </p14:nvContentPartPr>
            <p14:xfrm>
              <a:off x="4492800" y="4889920"/>
              <a:ext cx="269640" cy="222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99418F4-02E1-CD7E-8D1A-17DCE947714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84160" y="4880920"/>
                <a:ext cx="287280" cy="2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778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A7A4-9BE9-1466-386E-E609CEA3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958" y="2338304"/>
            <a:ext cx="10515600" cy="1325563"/>
          </a:xfrm>
        </p:spPr>
        <p:txBody>
          <a:bodyPr/>
          <a:lstStyle/>
          <a:p>
            <a:r>
              <a:rPr lang="en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endParaRPr lang="en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AAA90-997E-B2D3-3559-D7C5F67E91AE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Continuous-time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Discrete-time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  <a:endParaRPr lang="en-CN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9CA74D2B-DC58-2797-B7E9-11962EF9E90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013452"/>
              <a:ext cx="10515600" cy="3186176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365177026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726844742"/>
                        </a:ext>
                      </a:extLst>
                    </a:gridCol>
                  </a:tblGrid>
                  <a:tr h="932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Discrete-time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Markov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Chain</a:t>
                          </a:r>
                          <a:endParaRPr lang="en-CN" sz="24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Continuous-time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Markov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Chain</a:t>
                          </a: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873922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zh-CN" altLang="en-US" sz="24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=1,2,…</m:t>
                              </m:r>
                            </m:oMath>
                          </a14:m>
                          <a:endParaRPr lang="en-US" altLang="zh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∈[0,1]</m:t>
                              </m:r>
                            </m:oMath>
                          </a14:m>
                          <a:r>
                            <a:rPr lang="zh-CN" altLang="en-US" sz="2400" dirty="0"/>
                            <a:t>  </a:t>
                          </a:r>
                          <a:endParaRPr lang="en-US" altLang="zh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2763588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Transition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matrix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6307029"/>
                      </a:ext>
                    </a:extLst>
                  </a:tr>
                  <a:tr h="7572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/>
                            <a:t>Transition</a:t>
                          </a:r>
                          <a:r>
                            <a:rPr lang="zh-CN" altLang="en-US" sz="2400" b="0" dirty="0"/>
                            <a:t> </a:t>
                          </a:r>
                          <a:r>
                            <a:rPr lang="en-US" altLang="zh-CN" sz="2400" b="0" dirty="0"/>
                            <a:t>probability</a:t>
                          </a:r>
                          <a:r>
                            <a:rPr lang="zh-CN" altLang="en-US" sz="2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oMath>
                          </a14:m>
                          <a:endParaRPr lang="en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5475157"/>
                      </a:ext>
                    </a:extLst>
                  </a:tr>
                  <a:tr h="582506">
                    <a:tc>
                      <a:txBody>
                        <a:bodyPr/>
                        <a:lstStyle/>
                        <a:p>
                          <a:pPr algn="ctr"/>
                          <a:endParaRPr lang="en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63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9CA74D2B-DC58-2797-B7E9-11962EF9E90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0961475"/>
                  </p:ext>
                </p:extLst>
              </p:nvPr>
            </p:nvGraphicFramePr>
            <p:xfrm>
              <a:off x="838200" y="1013452"/>
              <a:ext cx="10515600" cy="3186176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365177026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726844742"/>
                        </a:ext>
                      </a:extLst>
                    </a:gridCol>
                  </a:tblGrid>
                  <a:tr h="932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Discrete-time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Markov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Chain</a:t>
                          </a:r>
                          <a:endParaRPr lang="en-CN" sz="24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Continuous-time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Markov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Chain</a:t>
                          </a: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8739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2" t="-205556" r="-100483" b="-3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42" t="-205556" r="-483" b="-39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76358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Transition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matrix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6307029"/>
                      </a:ext>
                    </a:extLst>
                  </a:tr>
                  <a:tr h="757259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2" t="-243333" r="-100483" b="-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5475157"/>
                      </a:ext>
                    </a:extLst>
                  </a:tr>
                  <a:tr h="582506">
                    <a:tc>
                      <a:txBody>
                        <a:bodyPr/>
                        <a:lstStyle/>
                        <a:p>
                          <a:pPr algn="ctr"/>
                          <a:endParaRPr lang="en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63260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F35CD9-EBFE-787B-A507-870283E92796}"/>
              </a:ext>
            </a:extLst>
          </p:cNvPr>
          <p:cNvCxnSpPr>
            <a:cxnSpLocks/>
          </p:cNvCxnSpPr>
          <p:nvPr/>
        </p:nvCxnSpPr>
        <p:spPr>
          <a:xfrm>
            <a:off x="6663267" y="5403764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A2E938-5A6F-5B28-D095-F3CE676755D0}"/>
              </a:ext>
            </a:extLst>
          </p:cNvPr>
          <p:cNvSpPr txBox="1"/>
          <p:nvPr/>
        </p:nvSpPr>
        <p:spPr>
          <a:xfrm>
            <a:off x="11116733" y="5142154"/>
            <a:ext cx="2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t</a:t>
            </a:r>
            <a:endParaRPr lang="en-CN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511473-1A00-7D58-F60A-390FB6110654}"/>
                  </a:ext>
                </a:extLst>
              </p:cNvPr>
              <p:cNvSpPr txBox="1"/>
              <p:nvPr/>
            </p:nvSpPr>
            <p:spPr>
              <a:xfrm>
                <a:off x="8652933" y="4761225"/>
                <a:ext cx="237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511473-1A00-7D58-F60A-390FB6110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933" y="4761225"/>
                <a:ext cx="237067" cy="584775"/>
              </a:xfrm>
              <a:prstGeom prst="rect">
                <a:avLst/>
              </a:prstGeom>
              <a:blipFill>
                <a:blip r:embed="rId3"/>
                <a:stretch>
                  <a:fillRect l="-42105" r="-321053" b="-2127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03B37C-65DE-C81A-6AD4-FBA3BD5024DD}"/>
                  </a:ext>
                </a:extLst>
              </p:cNvPr>
              <p:cNvSpPr txBox="1"/>
              <p:nvPr/>
            </p:nvSpPr>
            <p:spPr>
              <a:xfrm>
                <a:off x="6294458" y="5665374"/>
                <a:ext cx="23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03B37C-65DE-C81A-6AD4-FBA3BD502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458" y="5665374"/>
                <a:ext cx="237067" cy="523220"/>
              </a:xfrm>
              <a:prstGeom prst="rect">
                <a:avLst/>
              </a:prstGeom>
              <a:blipFill>
                <a:blip r:embed="rId4"/>
                <a:stretch>
                  <a:fillRect r="-165000" b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CFFD78-1B32-72B5-0F3B-CD3F1487771A}"/>
              </a:ext>
            </a:extLst>
          </p:cNvPr>
          <p:cNvCxnSpPr>
            <a:cxnSpLocks/>
          </p:cNvCxnSpPr>
          <p:nvPr/>
        </p:nvCxnSpPr>
        <p:spPr>
          <a:xfrm>
            <a:off x="1191217" y="5403764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5511CFA-136F-B5D8-2CF4-D005C4B90798}"/>
              </a:ext>
            </a:extLst>
          </p:cNvPr>
          <p:cNvSpPr txBox="1"/>
          <p:nvPr/>
        </p:nvSpPr>
        <p:spPr>
          <a:xfrm>
            <a:off x="5644683" y="5142154"/>
            <a:ext cx="2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t</a:t>
            </a:r>
            <a:endParaRPr lang="en-CN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6DA9C0-5E5E-DEAE-82B9-74E5C35F0AD3}"/>
                  </a:ext>
                </a:extLst>
              </p:cNvPr>
              <p:cNvSpPr txBox="1"/>
              <p:nvPr/>
            </p:nvSpPr>
            <p:spPr>
              <a:xfrm>
                <a:off x="3180883" y="4761225"/>
                <a:ext cx="237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6DA9C0-5E5E-DEAE-82B9-74E5C35F0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883" y="4761225"/>
                <a:ext cx="237067" cy="584775"/>
              </a:xfrm>
              <a:prstGeom prst="rect">
                <a:avLst/>
              </a:prstGeom>
              <a:blipFill>
                <a:blip r:embed="rId5"/>
                <a:stretch>
                  <a:fillRect l="-40000" r="-300000" b="-2127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33669-10BF-E081-BC2D-98B846866878}"/>
                  </a:ext>
                </a:extLst>
              </p:cNvPr>
              <p:cNvSpPr txBox="1"/>
              <p:nvPr/>
            </p:nvSpPr>
            <p:spPr>
              <a:xfrm>
                <a:off x="822408" y="5665374"/>
                <a:ext cx="23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33669-10BF-E081-BC2D-98B846866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08" y="5665374"/>
                <a:ext cx="237067" cy="523220"/>
              </a:xfrm>
              <a:prstGeom prst="rect">
                <a:avLst/>
              </a:prstGeom>
              <a:blipFill>
                <a:blip r:embed="rId6"/>
                <a:stretch>
                  <a:fillRect r="-165000" b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>
            <a:extLst>
              <a:ext uri="{FF2B5EF4-FFF2-40B4-BE49-F238E27FC236}">
                <a16:creationId xmlns:a16="http://schemas.microsoft.com/office/drawing/2014/main" id="{D9C640FF-D087-CF69-FBA9-0F38EAD20DD9}"/>
              </a:ext>
            </a:extLst>
          </p:cNvPr>
          <p:cNvSpPr/>
          <p:nvPr/>
        </p:nvSpPr>
        <p:spPr>
          <a:xfrm rot="16200000">
            <a:off x="1842100" y="4877028"/>
            <a:ext cx="260121" cy="156188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143CD178-0E1E-FA57-BADA-E3A1EDEEEB36}"/>
              </a:ext>
            </a:extLst>
          </p:cNvPr>
          <p:cNvSpPr/>
          <p:nvPr/>
        </p:nvSpPr>
        <p:spPr>
          <a:xfrm rot="16200000">
            <a:off x="3551200" y="4901478"/>
            <a:ext cx="260121" cy="156188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56D9E7-F438-07F6-0C09-E756C64B16D7}"/>
                  </a:ext>
                </a:extLst>
              </p:cNvPr>
              <p:cNvSpPr txBox="1"/>
              <p:nvPr/>
            </p:nvSpPr>
            <p:spPr>
              <a:xfrm>
                <a:off x="2500433" y="5749509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56D9E7-F438-07F6-0C09-E756C64B1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433" y="5749509"/>
                <a:ext cx="581976" cy="523220"/>
              </a:xfrm>
              <a:prstGeom prst="rect">
                <a:avLst/>
              </a:prstGeom>
              <a:blipFill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3FB47D-A520-16ED-7081-44A78F7CC1BB}"/>
              </a:ext>
            </a:extLst>
          </p:cNvPr>
          <p:cNvCxnSpPr>
            <a:cxnSpLocks/>
          </p:cNvCxnSpPr>
          <p:nvPr/>
        </p:nvCxnSpPr>
        <p:spPr>
          <a:xfrm>
            <a:off x="1191217" y="5403764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FCB9FF-9B7F-BAC3-3D59-EF7D11319C63}"/>
                  </a:ext>
                </a:extLst>
              </p14:cNvPr>
              <p14:cNvContentPartPr/>
              <p14:nvPr/>
            </p14:nvContentPartPr>
            <p14:xfrm>
              <a:off x="2844720" y="5277640"/>
              <a:ext cx="360" cy="234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FCB9FF-9B7F-BAC3-3D59-EF7D11319C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5720" y="5268640"/>
                <a:ext cx="180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713AED8-A6F9-992D-5869-6E3F8658B818}"/>
                  </a:ext>
                </a:extLst>
              </p14:cNvPr>
              <p14:cNvContentPartPr/>
              <p14:nvPr/>
            </p14:nvContentPartPr>
            <p14:xfrm>
              <a:off x="4538160" y="5306440"/>
              <a:ext cx="360" cy="271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713AED8-A6F9-992D-5869-6E3F8658B8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29160" y="5297452"/>
                <a:ext cx="18000" cy="289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0B3434C-1B7D-0C4C-AA5D-FD3C46DA92B8}"/>
                  </a:ext>
                </a:extLst>
              </p14:cNvPr>
              <p14:cNvContentPartPr/>
              <p14:nvPr/>
            </p14:nvContentPartPr>
            <p14:xfrm>
              <a:off x="2876760" y="4847080"/>
              <a:ext cx="11880" cy="218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0B3434C-1B7D-0C4C-AA5D-FD3C46DA92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67479" y="4838095"/>
                <a:ext cx="30071" cy="236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EA017A9-C0E0-98E9-1FCD-76ECA4066F97}"/>
                  </a:ext>
                </a:extLst>
              </p14:cNvPr>
              <p14:cNvContentPartPr/>
              <p14:nvPr/>
            </p14:nvContentPartPr>
            <p14:xfrm>
              <a:off x="4492800" y="4889920"/>
              <a:ext cx="269640" cy="222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EA017A9-C0E0-98E9-1FCD-76ECA4066F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83800" y="4880920"/>
                <a:ext cx="287280" cy="2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2367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A7A4-9BE9-1466-386E-E609CEA3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958" y="2338304"/>
            <a:ext cx="10515600" cy="1325563"/>
          </a:xfrm>
        </p:spPr>
        <p:txBody>
          <a:bodyPr/>
          <a:lstStyle/>
          <a:p>
            <a:r>
              <a:rPr lang="en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endParaRPr lang="en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AAA90-997E-B2D3-3559-D7C5F67E91AE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Continuous-time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Discrete-time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  <a:endParaRPr lang="en-CN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9CA74D2B-DC58-2797-B7E9-11962EF9E90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013452"/>
              <a:ext cx="10515600" cy="3186176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365177026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726844742"/>
                        </a:ext>
                      </a:extLst>
                    </a:gridCol>
                  </a:tblGrid>
                  <a:tr h="932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Discrete-time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Markov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Chain</a:t>
                          </a:r>
                          <a:endParaRPr lang="en-CN" sz="24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Continuous-time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Markov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Chain</a:t>
                          </a: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873922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zh-CN" altLang="en-US" sz="24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=1,2,…</m:t>
                              </m:r>
                            </m:oMath>
                          </a14:m>
                          <a:endParaRPr lang="en-US" altLang="zh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∈[0,1]</m:t>
                              </m:r>
                            </m:oMath>
                          </a14:m>
                          <a:r>
                            <a:rPr lang="zh-CN" altLang="en-US" sz="2400" dirty="0"/>
                            <a:t>  </a:t>
                          </a:r>
                          <a:endParaRPr lang="en-US" altLang="zh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2763588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Transition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matrix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/>
                            <a:t>Generator</a:t>
                          </a:r>
                          <a:r>
                            <a:rPr lang="zh-CN" alt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a14:m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6307029"/>
                      </a:ext>
                    </a:extLst>
                  </a:tr>
                  <a:tr h="7572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/>
                            <a:t>Transition</a:t>
                          </a:r>
                          <a:r>
                            <a:rPr lang="zh-CN" altLang="en-US" sz="2400" b="0" baseline="0" dirty="0"/>
                            <a:t> </a:t>
                          </a:r>
                          <a:r>
                            <a:rPr lang="en-US" altLang="zh-CN" sz="2400" b="0" baseline="0" dirty="0"/>
                            <a:t>p</a:t>
                          </a:r>
                          <a:r>
                            <a:rPr lang="en-US" altLang="zh-CN" sz="2400" b="0" dirty="0"/>
                            <a:t>robability</a:t>
                          </a:r>
                          <a:r>
                            <a:rPr lang="zh-CN" altLang="en-US" sz="2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oMath>
                          </a14:m>
                          <a:endParaRPr lang="en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/>
                            <a:t>Transition</a:t>
                          </a:r>
                          <a:r>
                            <a:rPr lang="zh-CN" altLang="en-US" sz="2400" b="0" dirty="0"/>
                            <a:t> </a:t>
                          </a:r>
                          <a:r>
                            <a:rPr lang="en-US" altLang="zh-CN" sz="2400" b="0" dirty="0"/>
                            <a:t>rate</a:t>
                          </a:r>
                          <a:r>
                            <a:rPr lang="zh-CN" altLang="en-US" sz="2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oMath>
                          </a14:m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5475157"/>
                      </a:ext>
                    </a:extLst>
                  </a:tr>
                  <a:tr h="582506">
                    <a:tc>
                      <a:txBody>
                        <a:bodyPr/>
                        <a:lstStyle/>
                        <a:p>
                          <a:pPr algn="ctr"/>
                          <a:endParaRPr lang="en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Transition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probability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in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small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time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63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9CA74D2B-DC58-2797-B7E9-11962EF9E90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33609297"/>
                  </p:ext>
                </p:extLst>
              </p:nvPr>
            </p:nvGraphicFramePr>
            <p:xfrm>
              <a:off x="838200" y="1013452"/>
              <a:ext cx="10515600" cy="3186176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365177026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726844742"/>
                        </a:ext>
                      </a:extLst>
                    </a:gridCol>
                  </a:tblGrid>
                  <a:tr h="932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Discrete-time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Markov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Chain</a:t>
                          </a:r>
                          <a:endParaRPr lang="en-CN" sz="24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Continuous-time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Markov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Chain</a:t>
                          </a: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8739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2" t="-205556" r="-100483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42" t="-205556" r="-483" b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76358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Transition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matrix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42" t="-305556" r="-483" b="-3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6307029"/>
                      </a:ext>
                    </a:extLst>
                  </a:tr>
                  <a:tr h="757259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2" t="-243333" r="-100483" b="-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42" t="-243333" r="-483" b="-8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475157"/>
                      </a:ext>
                    </a:extLst>
                  </a:tr>
                  <a:tr h="582506">
                    <a:tc>
                      <a:txBody>
                        <a:bodyPr/>
                        <a:lstStyle/>
                        <a:p>
                          <a:pPr algn="ctr"/>
                          <a:endParaRPr lang="en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Transition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probability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in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small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time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63260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F35CD9-EBFE-787B-A507-870283E92796}"/>
              </a:ext>
            </a:extLst>
          </p:cNvPr>
          <p:cNvCxnSpPr>
            <a:cxnSpLocks/>
          </p:cNvCxnSpPr>
          <p:nvPr/>
        </p:nvCxnSpPr>
        <p:spPr>
          <a:xfrm>
            <a:off x="6663267" y="5403764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A2E938-5A6F-5B28-D095-F3CE676755D0}"/>
              </a:ext>
            </a:extLst>
          </p:cNvPr>
          <p:cNvSpPr txBox="1"/>
          <p:nvPr/>
        </p:nvSpPr>
        <p:spPr>
          <a:xfrm>
            <a:off x="11116733" y="5142154"/>
            <a:ext cx="2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t</a:t>
            </a:r>
            <a:endParaRPr lang="en-CN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511473-1A00-7D58-F60A-390FB6110654}"/>
                  </a:ext>
                </a:extLst>
              </p:cNvPr>
              <p:cNvSpPr txBox="1"/>
              <p:nvPr/>
            </p:nvSpPr>
            <p:spPr>
              <a:xfrm>
                <a:off x="8652933" y="4761225"/>
                <a:ext cx="237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511473-1A00-7D58-F60A-390FB6110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933" y="4761225"/>
                <a:ext cx="237067" cy="584775"/>
              </a:xfrm>
              <a:prstGeom prst="rect">
                <a:avLst/>
              </a:prstGeom>
              <a:blipFill>
                <a:blip r:embed="rId3"/>
                <a:stretch>
                  <a:fillRect l="-42105" r="-321053" b="-2127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03B37C-65DE-C81A-6AD4-FBA3BD5024DD}"/>
                  </a:ext>
                </a:extLst>
              </p:cNvPr>
              <p:cNvSpPr txBox="1"/>
              <p:nvPr/>
            </p:nvSpPr>
            <p:spPr>
              <a:xfrm>
                <a:off x="6294458" y="5665374"/>
                <a:ext cx="23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03B37C-65DE-C81A-6AD4-FBA3BD502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458" y="5665374"/>
                <a:ext cx="237067" cy="523220"/>
              </a:xfrm>
              <a:prstGeom prst="rect">
                <a:avLst/>
              </a:prstGeom>
              <a:blipFill>
                <a:blip r:embed="rId4"/>
                <a:stretch>
                  <a:fillRect r="-165000" b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CA6638F4-E812-D873-00D9-7802A5A6EA3B}"/>
              </a:ext>
            </a:extLst>
          </p:cNvPr>
          <p:cNvSpPr/>
          <p:nvPr/>
        </p:nvSpPr>
        <p:spPr>
          <a:xfrm rot="16200000">
            <a:off x="6880115" y="5329834"/>
            <a:ext cx="241349" cy="675045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3921A5-C29C-5A96-412E-B2A553263A90}"/>
              </a:ext>
            </a:extLst>
          </p:cNvPr>
          <p:cNvSpPr txBox="1"/>
          <p:nvPr/>
        </p:nvSpPr>
        <p:spPr>
          <a:xfrm>
            <a:off x="6944234" y="5749509"/>
            <a:ext cx="730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</a:rPr>
              <a:t>h</a:t>
            </a:r>
            <a:endParaRPr lang="en-CN" sz="2800" b="1" dirty="0"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CFFD78-1B32-72B5-0F3B-CD3F1487771A}"/>
              </a:ext>
            </a:extLst>
          </p:cNvPr>
          <p:cNvCxnSpPr>
            <a:cxnSpLocks/>
          </p:cNvCxnSpPr>
          <p:nvPr/>
        </p:nvCxnSpPr>
        <p:spPr>
          <a:xfrm>
            <a:off x="1191217" y="5403764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5511CFA-136F-B5D8-2CF4-D005C4B90798}"/>
              </a:ext>
            </a:extLst>
          </p:cNvPr>
          <p:cNvSpPr txBox="1"/>
          <p:nvPr/>
        </p:nvSpPr>
        <p:spPr>
          <a:xfrm>
            <a:off x="5644683" y="5142154"/>
            <a:ext cx="2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t</a:t>
            </a:r>
            <a:endParaRPr lang="en-CN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6DA9C0-5E5E-DEAE-82B9-74E5C35F0AD3}"/>
                  </a:ext>
                </a:extLst>
              </p:cNvPr>
              <p:cNvSpPr txBox="1"/>
              <p:nvPr/>
            </p:nvSpPr>
            <p:spPr>
              <a:xfrm>
                <a:off x="3180883" y="4761225"/>
                <a:ext cx="237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6DA9C0-5E5E-DEAE-82B9-74E5C35F0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883" y="4761225"/>
                <a:ext cx="237067" cy="584775"/>
              </a:xfrm>
              <a:prstGeom prst="rect">
                <a:avLst/>
              </a:prstGeom>
              <a:blipFill>
                <a:blip r:embed="rId5"/>
                <a:stretch>
                  <a:fillRect l="-40000" r="-300000" b="-2127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33669-10BF-E081-BC2D-98B846866878}"/>
                  </a:ext>
                </a:extLst>
              </p:cNvPr>
              <p:cNvSpPr txBox="1"/>
              <p:nvPr/>
            </p:nvSpPr>
            <p:spPr>
              <a:xfrm>
                <a:off x="822408" y="5665374"/>
                <a:ext cx="23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33669-10BF-E081-BC2D-98B846866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08" y="5665374"/>
                <a:ext cx="237067" cy="523220"/>
              </a:xfrm>
              <a:prstGeom prst="rect">
                <a:avLst/>
              </a:prstGeom>
              <a:blipFill>
                <a:blip r:embed="rId6"/>
                <a:stretch>
                  <a:fillRect r="-165000" b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>
            <a:extLst>
              <a:ext uri="{FF2B5EF4-FFF2-40B4-BE49-F238E27FC236}">
                <a16:creationId xmlns:a16="http://schemas.microsoft.com/office/drawing/2014/main" id="{D9C640FF-D087-CF69-FBA9-0F38EAD20DD9}"/>
              </a:ext>
            </a:extLst>
          </p:cNvPr>
          <p:cNvSpPr/>
          <p:nvPr/>
        </p:nvSpPr>
        <p:spPr>
          <a:xfrm rot="16200000">
            <a:off x="1842100" y="4877028"/>
            <a:ext cx="260121" cy="156188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143CD178-0E1E-FA57-BADA-E3A1EDEEEB36}"/>
              </a:ext>
            </a:extLst>
          </p:cNvPr>
          <p:cNvSpPr/>
          <p:nvPr/>
        </p:nvSpPr>
        <p:spPr>
          <a:xfrm rot="16200000">
            <a:off x="3551200" y="4901478"/>
            <a:ext cx="260121" cy="156188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56D9E7-F438-07F6-0C09-E756C64B16D7}"/>
                  </a:ext>
                </a:extLst>
              </p:cNvPr>
              <p:cNvSpPr txBox="1"/>
              <p:nvPr/>
            </p:nvSpPr>
            <p:spPr>
              <a:xfrm>
                <a:off x="2500433" y="5749509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56D9E7-F438-07F6-0C09-E756C64B1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433" y="5749509"/>
                <a:ext cx="581976" cy="523220"/>
              </a:xfrm>
              <a:prstGeom prst="rect">
                <a:avLst/>
              </a:prstGeom>
              <a:blipFill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3FB47D-A520-16ED-7081-44A78F7CC1BB}"/>
              </a:ext>
            </a:extLst>
          </p:cNvPr>
          <p:cNvCxnSpPr>
            <a:cxnSpLocks/>
          </p:cNvCxnSpPr>
          <p:nvPr/>
        </p:nvCxnSpPr>
        <p:spPr>
          <a:xfrm>
            <a:off x="1191217" y="5403764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FCB9FF-9B7F-BAC3-3D59-EF7D11319C63}"/>
                  </a:ext>
                </a:extLst>
              </p14:cNvPr>
              <p14:cNvContentPartPr/>
              <p14:nvPr/>
            </p14:nvContentPartPr>
            <p14:xfrm>
              <a:off x="2844720" y="5277640"/>
              <a:ext cx="360" cy="234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FCB9FF-9B7F-BAC3-3D59-EF7D11319C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5720" y="5268640"/>
                <a:ext cx="180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713AED8-A6F9-992D-5869-6E3F8658B818}"/>
                  </a:ext>
                </a:extLst>
              </p14:cNvPr>
              <p14:cNvContentPartPr/>
              <p14:nvPr/>
            </p14:nvContentPartPr>
            <p14:xfrm>
              <a:off x="4538160" y="5306440"/>
              <a:ext cx="360" cy="271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713AED8-A6F9-992D-5869-6E3F8658B8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29160" y="5297452"/>
                <a:ext cx="18000" cy="289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0B3434C-1B7D-0C4C-AA5D-FD3C46DA92B8}"/>
                  </a:ext>
                </a:extLst>
              </p14:cNvPr>
              <p14:cNvContentPartPr/>
              <p14:nvPr/>
            </p14:nvContentPartPr>
            <p14:xfrm>
              <a:off x="2876760" y="4847080"/>
              <a:ext cx="11880" cy="218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0B3434C-1B7D-0C4C-AA5D-FD3C46DA92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67479" y="4838095"/>
                <a:ext cx="30071" cy="236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EA017A9-C0E0-98E9-1FCD-76ECA4066F97}"/>
                  </a:ext>
                </a:extLst>
              </p14:cNvPr>
              <p14:cNvContentPartPr/>
              <p14:nvPr/>
            </p14:nvContentPartPr>
            <p14:xfrm>
              <a:off x="4492800" y="4889920"/>
              <a:ext cx="269640" cy="222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EA017A9-C0E0-98E9-1FCD-76ECA4066F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83800" y="4880920"/>
                <a:ext cx="28728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1905B3-3DDA-323C-56B1-85E66E973711}"/>
                  </a:ext>
                </a:extLst>
              </p:cNvPr>
              <p:cNvSpPr txBox="1"/>
              <p:nvPr/>
            </p:nvSpPr>
            <p:spPr>
              <a:xfrm>
                <a:off x="7274783" y="5684081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1905B3-3DDA-323C-56B1-85E66E973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783" y="5684081"/>
                <a:ext cx="581976" cy="523220"/>
              </a:xfrm>
              <a:prstGeom prst="rect">
                <a:avLst/>
              </a:prstGeom>
              <a:blipFill>
                <a:blip r:embed="rId16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0F3A16D-2C26-1327-5FC2-031E263371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39264" y="6212719"/>
            <a:ext cx="1993900" cy="44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91CEB9-01C8-AE67-20E3-4035A5B558B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88087" y="5682421"/>
            <a:ext cx="1270000" cy="50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98F4D4-48E6-075B-4922-732D9EA054B1}"/>
                  </a:ext>
                </a:extLst>
              </p:cNvPr>
              <p:cNvSpPr txBox="1"/>
              <p:nvPr/>
            </p:nvSpPr>
            <p:spPr>
              <a:xfrm>
                <a:off x="7309244" y="6158139"/>
                <a:ext cx="3328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98F4D4-48E6-075B-4922-732D9EA05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44" y="6158139"/>
                <a:ext cx="332869" cy="523220"/>
              </a:xfrm>
              <a:prstGeom prst="rect">
                <a:avLst/>
              </a:prstGeom>
              <a:blipFill>
                <a:blip r:embed="rId19"/>
                <a:stretch>
                  <a:fillRect r="-92593" b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9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A7A4-9BE9-1466-386E-E609CEA3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958" y="2338304"/>
            <a:ext cx="10515600" cy="1325563"/>
          </a:xfrm>
        </p:spPr>
        <p:txBody>
          <a:bodyPr/>
          <a:lstStyle/>
          <a:p>
            <a:r>
              <a:rPr lang="en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endParaRPr lang="en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AAA90-997E-B2D3-3559-D7C5F67E91AE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Continuous-time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Discrete-time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  <a:endParaRPr lang="en-CN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9CA74D2B-DC58-2797-B7E9-11962EF9E90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013452"/>
              <a:ext cx="10515600" cy="3186176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365177026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726844742"/>
                        </a:ext>
                      </a:extLst>
                    </a:gridCol>
                  </a:tblGrid>
                  <a:tr h="932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Discrete-time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Markov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Chain</a:t>
                          </a:r>
                          <a:endParaRPr lang="en-CN" sz="24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Continuous-time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Markov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Chain</a:t>
                          </a: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873922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zh-CN" altLang="en-US" sz="24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=1,2,…</m:t>
                              </m:r>
                            </m:oMath>
                          </a14:m>
                          <a:endParaRPr lang="en-US" altLang="zh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∈[0,1]</m:t>
                              </m:r>
                            </m:oMath>
                          </a14:m>
                          <a:r>
                            <a:rPr lang="zh-CN" altLang="en-US" sz="2400" dirty="0"/>
                            <a:t>  </a:t>
                          </a:r>
                          <a:endParaRPr lang="en-US" altLang="zh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2763588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Transition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matrix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/>
                            <a:t>Generator</a:t>
                          </a:r>
                          <a:r>
                            <a:rPr lang="zh-CN" alt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a14:m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6307029"/>
                      </a:ext>
                    </a:extLst>
                  </a:tr>
                  <a:tr h="7572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/>
                            <a:t>Transition</a:t>
                          </a:r>
                          <a:r>
                            <a:rPr lang="zh-CN" altLang="en-US" sz="2400" b="0" baseline="0" dirty="0"/>
                            <a:t> </a:t>
                          </a:r>
                          <a:r>
                            <a:rPr lang="en-US" altLang="zh-CN" sz="2400" b="0" baseline="0" dirty="0"/>
                            <a:t>p</a:t>
                          </a:r>
                          <a:r>
                            <a:rPr lang="en-US" altLang="zh-CN" sz="2400" b="0" dirty="0"/>
                            <a:t>robability</a:t>
                          </a:r>
                          <a:r>
                            <a:rPr lang="zh-CN" altLang="en-US" sz="2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oMath>
                          </a14:m>
                          <a:endParaRPr lang="en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/>
                            <a:t>Transition</a:t>
                          </a:r>
                          <a:r>
                            <a:rPr lang="zh-CN" altLang="en-US" sz="2400" b="0" dirty="0"/>
                            <a:t> </a:t>
                          </a:r>
                          <a:r>
                            <a:rPr lang="en-US" altLang="zh-CN" sz="2400" b="0" dirty="0"/>
                            <a:t>rate</a:t>
                          </a:r>
                          <a:r>
                            <a:rPr lang="zh-CN" altLang="en-US" sz="2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oMath>
                          </a14:m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5475157"/>
                      </a:ext>
                    </a:extLst>
                  </a:tr>
                  <a:tr h="5825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=⟨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400" b="0" i="1" smtClean="0"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b="0" i="1" smtClean="0"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p>
                                        <m:r>
                                          <a:rPr lang="en-US" altLang="zh-CN" sz="2400" b="0" i="1" smtClean="0"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=⟨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400" b="0" i="1" smtClean="0"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b="0" i="1" smtClean="0"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zh-CN" sz="2400" b="0" i="1" smtClean="0"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  <m:t>𝐺𝑡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altLang="zh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63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9CA74D2B-DC58-2797-B7E9-11962EF9E90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2990623"/>
                  </p:ext>
                </p:extLst>
              </p:nvPr>
            </p:nvGraphicFramePr>
            <p:xfrm>
              <a:off x="838200" y="1013452"/>
              <a:ext cx="10515600" cy="3186176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365177026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726844742"/>
                        </a:ext>
                      </a:extLst>
                    </a:gridCol>
                  </a:tblGrid>
                  <a:tr h="932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Discrete-time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Markov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Chain</a:t>
                          </a:r>
                          <a:endParaRPr lang="en-CN" sz="24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Continuous-time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Markov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Chain</a:t>
                          </a: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8739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2" t="-205556" r="-10048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42" t="-205556" r="-483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76358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Transition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matrix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42" t="-305556" r="-48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6307029"/>
                      </a:ext>
                    </a:extLst>
                  </a:tr>
                  <a:tr h="757259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2" t="-243333" r="-100483" b="-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42" t="-243333" r="-483" b="-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475157"/>
                      </a:ext>
                    </a:extLst>
                  </a:tr>
                  <a:tr h="582506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2" t="-447826" r="-100483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42" t="-447826" r="-483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563260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F35CD9-EBFE-787B-A507-870283E92796}"/>
              </a:ext>
            </a:extLst>
          </p:cNvPr>
          <p:cNvCxnSpPr>
            <a:cxnSpLocks/>
          </p:cNvCxnSpPr>
          <p:nvPr/>
        </p:nvCxnSpPr>
        <p:spPr>
          <a:xfrm>
            <a:off x="6663267" y="5403764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A2E938-5A6F-5B28-D095-F3CE676755D0}"/>
              </a:ext>
            </a:extLst>
          </p:cNvPr>
          <p:cNvSpPr txBox="1"/>
          <p:nvPr/>
        </p:nvSpPr>
        <p:spPr>
          <a:xfrm>
            <a:off x="11116733" y="5142154"/>
            <a:ext cx="2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t</a:t>
            </a:r>
            <a:endParaRPr lang="en-CN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511473-1A00-7D58-F60A-390FB6110654}"/>
                  </a:ext>
                </a:extLst>
              </p:cNvPr>
              <p:cNvSpPr txBox="1"/>
              <p:nvPr/>
            </p:nvSpPr>
            <p:spPr>
              <a:xfrm>
                <a:off x="8652933" y="4761225"/>
                <a:ext cx="237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511473-1A00-7D58-F60A-390FB6110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933" y="4761225"/>
                <a:ext cx="237067" cy="584775"/>
              </a:xfrm>
              <a:prstGeom prst="rect">
                <a:avLst/>
              </a:prstGeom>
              <a:blipFill>
                <a:blip r:embed="rId3"/>
                <a:stretch>
                  <a:fillRect l="-42105" r="-321053" b="-2127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03B37C-65DE-C81A-6AD4-FBA3BD5024DD}"/>
                  </a:ext>
                </a:extLst>
              </p:cNvPr>
              <p:cNvSpPr txBox="1"/>
              <p:nvPr/>
            </p:nvSpPr>
            <p:spPr>
              <a:xfrm>
                <a:off x="6294458" y="5665374"/>
                <a:ext cx="23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03B37C-65DE-C81A-6AD4-FBA3BD502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458" y="5665374"/>
                <a:ext cx="237067" cy="523220"/>
              </a:xfrm>
              <a:prstGeom prst="rect">
                <a:avLst/>
              </a:prstGeom>
              <a:blipFill>
                <a:blip r:embed="rId4"/>
                <a:stretch>
                  <a:fillRect r="-165000" b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CA6638F4-E812-D873-00D9-7802A5A6EA3B}"/>
              </a:ext>
            </a:extLst>
          </p:cNvPr>
          <p:cNvSpPr/>
          <p:nvPr/>
        </p:nvSpPr>
        <p:spPr>
          <a:xfrm rot="16200000">
            <a:off x="6880115" y="5329834"/>
            <a:ext cx="241349" cy="675045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3921A5-C29C-5A96-412E-B2A553263A90}"/>
              </a:ext>
            </a:extLst>
          </p:cNvPr>
          <p:cNvSpPr txBox="1"/>
          <p:nvPr/>
        </p:nvSpPr>
        <p:spPr>
          <a:xfrm>
            <a:off x="6944234" y="5749509"/>
            <a:ext cx="730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</a:rPr>
              <a:t>h</a:t>
            </a:r>
            <a:endParaRPr lang="en-CN" sz="2800" b="1" dirty="0"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CFFD78-1B32-72B5-0F3B-CD3F1487771A}"/>
              </a:ext>
            </a:extLst>
          </p:cNvPr>
          <p:cNvCxnSpPr>
            <a:cxnSpLocks/>
          </p:cNvCxnSpPr>
          <p:nvPr/>
        </p:nvCxnSpPr>
        <p:spPr>
          <a:xfrm>
            <a:off x="1191217" y="5403764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5511CFA-136F-B5D8-2CF4-D005C4B90798}"/>
              </a:ext>
            </a:extLst>
          </p:cNvPr>
          <p:cNvSpPr txBox="1"/>
          <p:nvPr/>
        </p:nvSpPr>
        <p:spPr>
          <a:xfrm>
            <a:off x="5644683" y="5142154"/>
            <a:ext cx="2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t</a:t>
            </a:r>
            <a:endParaRPr lang="en-CN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6DA9C0-5E5E-DEAE-82B9-74E5C35F0AD3}"/>
                  </a:ext>
                </a:extLst>
              </p:cNvPr>
              <p:cNvSpPr txBox="1"/>
              <p:nvPr/>
            </p:nvSpPr>
            <p:spPr>
              <a:xfrm>
                <a:off x="3180883" y="4761225"/>
                <a:ext cx="237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6DA9C0-5E5E-DEAE-82B9-74E5C35F0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883" y="4761225"/>
                <a:ext cx="237067" cy="584775"/>
              </a:xfrm>
              <a:prstGeom prst="rect">
                <a:avLst/>
              </a:prstGeom>
              <a:blipFill>
                <a:blip r:embed="rId5"/>
                <a:stretch>
                  <a:fillRect l="-40000" r="-300000" b="-2127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33669-10BF-E081-BC2D-98B846866878}"/>
                  </a:ext>
                </a:extLst>
              </p:cNvPr>
              <p:cNvSpPr txBox="1"/>
              <p:nvPr/>
            </p:nvSpPr>
            <p:spPr>
              <a:xfrm>
                <a:off x="822408" y="5665374"/>
                <a:ext cx="23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33669-10BF-E081-BC2D-98B846866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08" y="5665374"/>
                <a:ext cx="237067" cy="523220"/>
              </a:xfrm>
              <a:prstGeom prst="rect">
                <a:avLst/>
              </a:prstGeom>
              <a:blipFill>
                <a:blip r:embed="rId6"/>
                <a:stretch>
                  <a:fillRect r="-165000" b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>
            <a:extLst>
              <a:ext uri="{FF2B5EF4-FFF2-40B4-BE49-F238E27FC236}">
                <a16:creationId xmlns:a16="http://schemas.microsoft.com/office/drawing/2014/main" id="{D9C640FF-D087-CF69-FBA9-0F38EAD20DD9}"/>
              </a:ext>
            </a:extLst>
          </p:cNvPr>
          <p:cNvSpPr/>
          <p:nvPr/>
        </p:nvSpPr>
        <p:spPr>
          <a:xfrm rot="16200000">
            <a:off x="1842100" y="4877028"/>
            <a:ext cx="260121" cy="156188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143CD178-0E1E-FA57-BADA-E3A1EDEEEB36}"/>
              </a:ext>
            </a:extLst>
          </p:cNvPr>
          <p:cNvSpPr/>
          <p:nvPr/>
        </p:nvSpPr>
        <p:spPr>
          <a:xfrm rot="16200000">
            <a:off x="3551200" y="4901478"/>
            <a:ext cx="260121" cy="156188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56D9E7-F438-07F6-0C09-E756C64B16D7}"/>
                  </a:ext>
                </a:extLst>
              </p:cNvPr>
              <p:cNvSpPr txBox="1"/>
              <p:nvPr/>
            </p:nvSpPr>
            <p:spPr>
              <a:xfrm>
                <a:off x="2500433" y="5749509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56D9E7-F438-07F6-0C09-E756C64B1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433" y="5749509"/>
                <a:ext cx="581976" cy="523220"/>
              </a:xfrm>
              <a:prstGeom prst="rect">
                <a:avLst/>
              </a:prstGeom>
              <a:blipFill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3FB47D-A520-16ED-7081-44A78F7CC1BB}"/>
              </a:ext>
            </a:extLst>
          </p:cNvPr>
          <p:cNvCxnSpPr>
            <a:cxnSpLocks/>
          </p:cNvCxnSpPr>
          <p:nvPr/>
        </p:nvCxnSpPr>
        <p:spPr>
          <a:xfrm>
            <a:off x="1191217" y="5403764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FCB9FF-9B7F-BAC3-3D59-EF7D11319C63}"/>
                  </a:ext>
                </a:extLst>
              </p14:cNvPr>
              <p14:cNvContentPartPr/>
              <p14:nvPr/>
            </p14:nvContentPartPr>
            <p14:xfrm>
              <a:off x="2844720" y="5277640"/>
              <a:ext cx="360" cy="234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FCB9FF-9B7F-BAC3-3D59-EF7D11319C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5720" y="5268640"/>
                <a:ext cx="180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713AED8-A6F9-992D-5869-6E3F8658B818}"/>
                  </a:ext>
                </a:extLst>
              </p14:cNvPr>
              <p14:cNvContentPartPr/>
              <p14:nvPr/>
            </p14:nvContentPartPr>
            <p14:xfrm>
              <a:off x="4538160" y="5306440"/>
              <a:ext cx="360" cy="271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713AED8-A6F9-992D-5869-6E3F8658B8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29160" y="5297452"/>
                <a:ext cx="18000" cy="289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0B3434C-1B7D-0C4C-AA5D-FD3C46DA92B8}"/>
                  </a:ext>
                </a:extLst>
              </p14:cNvPr>
              <p14:cNvContentPartPr/>
              <p14:nvPr/>
            </p14:nvContentPartPr>
            <p14:xfrm>
              <a:off x="2876760" y="4847080"/>
              <a:ext cx="11880" cy="218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0B3434C-1B7D-0C4C-AA5D-FD3C46DA92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67479" y="4838095"/>
                <a:ext cx="30071" cy="236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EA017A9-C0E0-98E9-1FCD-76ECA4066F97}"/>
                  </a:ext>
                </a:extLst>
              </p14:cNvPr>
              <p14:cNvContentPartPr/>
              <p14:nvPr/>
            </p14:nvContentPartPr>
            <p14:xfrm>
              <a:off x="4492800" y="4889920"/>
              <a:ext cx="269640" cy="222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EA017A9-C0E0-98E9-1FCD-76ECA4066F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83800" y="4880920"/>
                <a:ext cx="287280" cy="2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543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A7A4-9BE9-1466-386E-E609CEA3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958" y="2338304"/>
            <a:ext cx="10515600" cy="1325563"/>
          </a:xfrm>
        </p:spPr>
        <p:txBody>
          <a:bodyPr/>
          <a:lstStyle/>
          <a:p>
            <a:r>
              <a:rPr lang="en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endParaRPr lang="en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AAA90-997E-B2D3-3559-D7C5F67E91AE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Continuous-time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Discrete-time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  <a:endParaRPr lang="en-CN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9CA74D2B-DC58-2797-B7E9-11962EF9E90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013452"/>
              <a:ext cx="10804358" cy="4118187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5402179">
                      <a:extLst>
                        <a:ext uri="{9D8B030D-6E8A-4147-A177-3AD203B41FA5}">
                          <a16:colId xmlns:a16="http://schemas.microsoft.com/office/drawing/2014/main" val="2365177026"/>
                        </a:ext>
                      </a:extLst>
                    </a:gridCol>
                    <a:gridCol w="5402179">
                      <a:extLst>
                        <a:ext uri="{9D8B030D-6E8A-4147-A177-3AD203B41FA5}">
                          <a16:colId xmlns:a16="http://schemas.microsoft.com/office/drawing/2014/main" val="2726844742"/>
                        </a:ext>
                      </a:extLst>
                    </a:gridCol>
                  </a:tblGrid>
                  <a:tr h="932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Discrete-time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Markov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Chain</a:t>
                          </a:r>
                          <a:endParaRPr lang="en-CN" sz="24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Continuous-time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Markov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Chain</a:t>
                          </a: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873922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zh-CN" altLang="en-US" sz="24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=1,2,…</m:t>
                              </m:r>
                            </m:oMath>
                          </a14:m>
                          <a:endParaRPr lang="en-US" altLang="zh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∈[0,1]</m:t>
                              </m:r>
                            </m:oMath>
                          </a14:m>
                          <a:r>
                            <a:rPr lang="zh-CN" altLang="en-US" sz="2400" dirty="0"/>
                            <a:t>  </a:t>
                          </a:r>
                          <a:endParaRPr lang="en-US" altLang="zh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9991592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Transition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matrix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/>
                            <a:t>Generator</a:t>
                          </a:r>
                          <a:r>
                            <a:rPr lang="zh-CN" alt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a14:m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6307029"/>
                      </a:ext>
                    </a:extLst>
                  </a:tr>
                  <a:tr h="7572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/>
                            <a:t>Transition</a:t>
                          </a:r>
                          <a:r>
                            <a:rPr lang="zh-CN" altLang="en-US" sz="2400" b="0" dirty="0"/>
                            <a:t> </a:t>
                          </a:r>
                          <a:r>
                            <a:rPr lang="en-US" altLang="zh-CN" sz="2400" b="0" dirty="0"/>
                            <a:t>probability</a:t>
                          </a:r>
                          <a:r>
                            <a:rPr lang="zh-CN" altLang="en-US" sz="2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oMath>
                          </a14:m>
                          <a:endParaRPr lang="en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/>
                            <a:t>Transition</a:t>
                          </a:r>
                          <a:r>
                            <a:rPr lang="zh-CN" altLang="en-US" sz="2400" b="0" dirty="0"/>
                            <a:t> </a:t>
                          </a:r>
                          <a:r>
                            <a:rPr lang="en-US" altLang="zh-CN" sz="2400" b="0" dirty="0"/>
                            <a:t>rate</a:t>
                          </a:r>
                          <a:r>
                            <a:rPr lang="zh-CN" altLang="en-US" sz="2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oMath>
                          </a14:m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5475157"/>
                      </a:ext>
                    </a:extLst>
                  </a:tr>
                  <a:tr h="58250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=⟨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=⟨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𝐺𝑡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altLang="zh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632604"/>
                      </a:ext>
                    </a:extLst>
                  </a:tr>
                  <a:tr h="932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Fixed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step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size</a:t>
                          </a:r>
                          <a:endParaRPr lang="en-CN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44582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9CA74D2B-DC58-2797-B7E9-11962EF9E90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2741104"/>
                  </p:ext>
                </p:extLst>
              </p:nvPr>
            </p:nvGraphicFramePr>
            <p:xfrm>
              <a:off x="838200" y="1013452"/>
              <a:ext cx="10804358" cy="4118187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5402179">
                      <a:extLst>
                        <a:ext uri="{9D8B030D-6E8A-4147-A177-3AD203B41FA5}">
                          <a16:colId xmlns:a16="http://schemas.microsoft.com/office/drawing/2014/main" val="2365177026"/>
                        </a:ext>
                      </a:extLst>
                    </a:gridCol>
                    <a:gridCol w="5402179">
                      <a:extLst>
                        <a:ext uri="{9D8B030D-6E8A-4147-A177-3AD203B41FA5}">
                          <a16:colId xmlns:a16="http://schemas.microsoft.com/office/drawing/2014/main" val="2726844742"/>
                        </a:ext>
                      </a:extLst>
                    </a:gridCol>
                  </a:tblGrid>
                  <a:tr h="932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Discrete-time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Markov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Chain</a:t>
                          </a:r>
                          <a:endParaRPr lang="en-CN" sz="24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Continuous-time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Markov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Chain</a:t>
                          </a: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8739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5" t="-205556" r="-100000" b="-6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71" t="-205556" r="-235" b="-6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9915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Transition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matrix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71" t="-305556" r="-235" b="-5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6307029"/>
                      </a:ext>
                    </a:extLst>
                  </a:tr>
                  <a:tr h="757259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5" t="-243333" r="-100000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71" t="-243333" r="-235" b="-2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475157"/>
                      </a:ext>
                    </a:extLst>
                  </a:tr>
                  <a:tr h="582506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5" t="-447826" r="-100000" b="-16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71" t="-447826" r="-235" b="-16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5632604"/>
                      </a:ext>
                    </a:extLst>
                  </a:tr>
                  <a:tr h="932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Fixed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step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size</a:t>
                          </a:r>
                          <a:endParaRPr lang="en-CN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N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445824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F35CD9-EBFE-787B-A507-870283E92796}"/>
              </a:ext>
            </a:extLst>
          </p:cNvPr>
          <p:cNvCxnSpPr>
            <a:cxnSpLocks/>
          </p:cNvCxnSpPr>
          <p:nvPr/>
        </p:nvCxnSpPr>
        <p:spPr>
          <a:xfrm>
            <a:off x="6679059" y="5788032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A2E938-5A6F-5B28-D095-F3CE676755D0}"/>
              </a:ext>
            </a:extLst>
          </p:cNvPr>
          <p:cNvSpPr txBox="1"/>
          <p:nvPr/>
        </p:nvSpPr>
        <p:spPr>
          <a:xfrm>
            <a:off x="11132525" y="5526422"/>
            <a:ext cx="2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t</a:t>
            </a:r>
            <a:endParaRPr lang="en-CN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511473-1A00-7D58-F60A-390FB6110654}"/>
                  </a:ext>
                </a:extLst>
              </p:cNvPr>
              <p:cNvSpPr txBox="1"/>
              <p:nvPr/>
            </p:nvSpPr>
            <p:spPr>
              <a:xfrm>
                <a:off x="8668725" y="5145493"/>
                <a:ext cx="237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511473-1A00-7D58-F60A-390FB6110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725" y="5145493"/>
                <a:ext cx="237067" cy="584775"/>
              </a:xfrm>
              <a:prstGeom prst="rect">
                <a:avLst/>
              </a:prstGeom>
              <a:blipFill>
                <a:blip r:embed="rId3"/>
                <a:stretch>
                  <a:fillRect l="-40000" r="-300000" b="-1914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03B37C-65DE-C81A-6AD4-FBA3BD5024DD}"/>
                  </a:ext>
                </a:extLst>
              </p:cNvPr>
              <p:cNvSpPr txBox="1"/>
              <p:nvPr/>
            </p:nvSpPr>
            <p:spPr>
              <a:xfrm>
                <a:off x="6310250" y="6049642"/>
                <a:ext cx="23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03B37C-65DE-C81A-6AD4-FBA3BD502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250" y="6049642"/>
                <a:ext cx="237067" cy="523220"/>
              </a:xfrm>
              <a:prstGeom prst="rect">
                <a:avLst/>
              </a:prstGeom>
              <a:blipFill>
                <a:blip r:embed="rId4"/>
                <a:stretch>
                  <a:fillRect r="-165000" b="-23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CFFD78-1B32-72B5-0F3B-CD3F1487771A}"/>
              </a:ext>
            </a:extLst>
          </p:cNvPr>
          <p:cNvCxnSpPr>
            <a:cxnSpLocks/>
          </p:cNvCxnSpPr>
          <p:nvPr/>
        </p:nvCxnSpPr>
        <p:spPr>
          <a:xfrm>
            <a:off x="1207009" y="5788032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5511CFA-136F-B5D8-2CF4-D005C4B90798}"/>
              </a:ext>
            </a:extLst>
          </p:cNvPr>
          <p:cNvSpPr txBox="1"/>
          <p:nvPr/>
        </p:nvSpPr>
        <p:spPr>
          <a:xfrm>
            <a:off x="5660475" y="5526422"/>
            <a:ext cx="2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t</a:t>
            </a:r>
            <a:endParaRPr lang="en-CN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6DA9C0-5E5E-DEAE-82B9-74E5C35F0AD3}"/>
                  </a:ext>
                </a:extLst>
              </p:cNvPr>
              <p:cNvSpPr txBox="1"/>
              <p:nvPr/>
            </p:nvSpPr>
            <p:spPr>
              <a:xfrm>
                <a:off x="3196675" y="5145493"/>
                <a:ext cx="237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6DA9C0-5E5E-DEAE-82B9-74E5C35F0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75" y="5145493"/>
                <a:ext cx="237067" cy="584775"/>
              </a:xfrm>
              <a:prstGeom prst="rect">
                <a:avLst/>
              </a:prstGeom>
              <a:blipFill>
                <a:blip r:embed="rId5"/>
                <a:stretch>
                  <a:fillRect l="-35000" r="-300000" b="-1914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33669-10BF-E081-BC2D-98B846866878}"/>
                  </a:ext>
                </a:extLst>
              </p:cNvPr>
              <p:cNvSpPr txBox="1"/>
              <p:nvPr/>
            </p:nvSpPr>
            <p:spPr>
              <a:xfrm>
                <a:off x="838200" y="6049642"/>
                <a:ext cx="23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33669-10BF-E081-BC2D-98B846866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49642"/>
                <a:ext cx="237067" cy="523220"/>
              </a:xfrm>
              <a:prstGeom prst="rect">
                <a:avLst/>
              </a:prstGeom>
              <a:blipFill>
                <a:blip r:embed="rId6"/>
                <a:stretch>
                  <a:fillRect l="-5263" r="-173684" b="-23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>
            <a:extLst>
              <a:ext uri="{FF2B5EF4-FFF2-40B4-BE49-F238E27FC236}">
                <a16:creationId xmlns:a16="http://schemas.microsoft.com/office/drawing/2014/main" id="{D9C640FF-D087-CF69-FBA9-0F38EAD20DD9}"/>
              </a:ext>
            </a:extLst>
          </p:cNvPr>
          <p:cNvSpPr/>
          <p:nvPr/>
        </p:nvSpPr>
        <p:spPr>
          <a:xfrm rot="16200000">
            <a:off x="1857892" y="5261296"/>
            <a:ext cx="260121" cy="156188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A7165-71AF-78AD-80A4-B8BD8C83EA05}"/>
                  </a:ext>
                </a:extLst>
              </p:cNvPr>
              <p:cNvSpPr txBox="1"/>
              <p:nvPr/>
            </p:nvSpPr>
            <p:spPr>
              <a:xfrm>
                <a:off x="1722458" y="6133777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zh-CN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A7165-71AF-78AD-80A4-B8BD8C83E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458" y="6133777"/>
                <a:ext cx="581976" cy="523220"/>
              </a:xfrm>
              <a:prstGeom prst="rect">
                <a:avLst/>
              </a:prstGeom>
              <a:blipFill>
                <a:blip r:embed="rId7"/>
                <a:stretch>
                  <a:fillRect l="-6383" r="-212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143CD178-0E1E-FA57-BADA-E3A1EDEEEB36}"/>
              </a:ext>
            </a:extLst>
          </p:cNvPr>
          <p:cNvSpPr/>
          <p:nvPr/>
        </p:nvSpPr>
        <p:spPr>
          <a:xfrm rot="16200000">
            <a:off x="3566992" y="5285746"/>
            <a:ext cx="260121" cy="156188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B19748-AA73-2FA4-9867-1F9823697396}"/>
                  </a:ext>
                </a:extLst>
              </p:cNvPr>
              <p:cNvSpPr txBox="1"/>
              <p:nvPr/>
            </p:nvSpPr>
            <p:spPr>
              <a:xfrm>
                <a:off x="3431558" y="6158227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zh-CN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B19748-AA73-2FA4-9867-1F9823697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558" y="6158227"/>
                <a:ext cx="581976" cy="523220"/>
              </a:xfrm>
              <a:prstGeom prst="rect">
                <a:avLst/>
              </a:prstGeom>
              <a:blipFill>
                <a:blip r:embed="rId8"/>
                <a:stretch>
                  <a:fillRect l="-6522" r="-217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56D9E7-F438-07F6-0C09-E756C64B16D7}"/>
                  </a:ext>
                </a:extLst>
              </p:cNvPr>
              <p:cNvSpPr txBox="1"/>
              <p:nvPr/>
            </p:nvSpPr>
            <p:spPr>
              <a:xfrm>
                <a:off x="2516225" y="6133777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56D9E7-F438-07F6-0C09-E756C64B1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25" y="6133777"/>
                <a:ext cx="581976" cy="523220"/>
              </a:xfrm>
              <a:prstGeom prst="rect">
                <a:avLst/>
              </a:prstGeom>
              <a:blipFill>
                <a:blip r:embed="rId9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CD9B8E0-B8E6-B90C-ED1A-2EAA7AC1AA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521" y="1999410"/>
            <a:ext cx="3587850" cy="16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6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6" grpId="0" animBg="1"/>
      <p:bldP spid="27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A7A4-9BE9-1466-386E-E609CEA3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958" y="2338304"/>
            <a:ext cx="10515600" cy="1325563"/>
          </a:xfrm>
        </p:spPr>
        <p:txBody>
          <a:bodyPr/>
          <a:lstStyle/>
          <a:p>
            <a:r>
              <a:rPr lang="en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endParaRPr lang="en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AAA90-997E-B2D3-3559-D7C5F67E91AE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Continuous-time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Discrete-time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  <a:endParaRPr lang="en-CN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9CA74D2B-DC58-2797-B7E9-11962EF9E90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4945213"/>
                  </p:ext>
                </p:extLst>
              </p:nvPr>
            </p:nvGraphicFramePr>
            <p:xfrm>
              <a:off x="838200" y="1013452"/>
              <a:ext cx="10804358" cy="4118187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5402179">
                      <a:extLst>
                        <a:ext uri="{9D8B030D-6E8A-4147-A177-3AD203B41FA5}">
                          <a16:colId xmlns:a16="http://schemas.microsoft.com/office/drawing/2014/main" val="2365177026"/>
                        </a:ext>
                      </a:extLst>
                    </a:gridCol>
                    <a:gridCol w="5402179">
                      <a:extLst>
                        <a:ext uri="{9D8B030D-6E8A-4147-A177-3AD203B41FA5}">
                          <a16:colId xmlns:a16="http://schemas.microsoft.com/office/drawing/2014/main" val="2726844742"/>
                        </a:ext>
                      </a:extLst>
                    </a:gridCol>
                  </a:tblGrid>
                  <a:tr h="932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Discrete-time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Markov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Chain</a:t>
                          </a:r>
                          <a:endParaRPr lang="en-CN" sz="24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Continuous-time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Markov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Chain</a:t>
                          </a: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873922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zh-CN" altLang="en-US" sz="24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=1,2,…</m:t>
                              </m:r>
                            </m:oMath>
                          </a14:m>
                          <a:endParaRPr lang="en-US" altLang="zh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∈[0,1]</m:t>
                              </m:r>
                            </m:oMath>
                          </a14:m>
                          <a:r>
                            <a:rPr lang="zh-CN" altLang="en-US" sz="2400" dirty="0"/>
                            <a:t>  </a:t>
                          </a:r>
                          <a:endParaRPr lang="en-US" altLang="zh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9991592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Transition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matrix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/>
                            <a:t>Generator</a:t>
                          </a:r>
                          <a:r>
                            <a:rPr lang="zh-CN" alt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a14:m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6307029"/>
                      </a:ext>
                    </a:extLst>
                  </a:tr>
                  <a:tr h="7572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/>
                            <a:t>Transition</a:t>
                          </a:r>
                          <a:r>
                            <a:rPr lang="zh-CN" altLang="en-US" sz="2400" b="0" dirty="0"/>
                            <a:t> </a:t>
                          </a:r>
                          <a:r>
                            <a:rPr lang="en-US" altLang="zh-CN" sz="2400" b="0" dirty="0"/>
                            <a:t>probability</a:t>
                          </a:r>
                          <a:r>
                            <a:rPr lang="zh-CN" altLang="en-US" sz="2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oMath>
                          </a14:m>
                          <a:endParaRPr lang="en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/>
                            <a:t>Transition</a:t>
                          </a:r>
                          <a:r>
                            <a:rPr lang="zh-CN" altLang="en-US" sz="2400" b="0" dirty="0"/>
                            <a:t> </a:t>
                          </a:r>
                          <a:r>
                            <a:rPr lang="en-US" altLang="zh-CN" sz="2400" b="0" dirty="0"/>
                            <a:t>rate</a:t>
                          </a:r>
                          <a:r>
                            <a:rPr lang="zh-CN" altLang="en-US" sz="2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oMath>
                          </a14:m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5475157"/>
                      </a:ext>
                    </a:extLst>
                  </a:tr>
                  <a:tr h="58250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=⟨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CN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=⟨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𝐺𝑡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US" altLang="zh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632604"/>
                      </a:ext>
                    </a:extLst>
                  </a:tr>
                  <a:tr h="932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Fixed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step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size</a:t>
                          </a:r>
                          <a:endParaRPr lang="en-CN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Varying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step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size!!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>
                              <a:solidFill>
                                <a:srgbClr val="0432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[BCGL22]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Do</a:t>
                          </a:r>
                          <a:r>
                            <a:rPr lang="zh-CN" alt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not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need</a:t>
                          </a:r>
                          <a:r>
                            <a:rPr lang="zh-CN" alt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exponential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small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CN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44582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9CA74D2B-DC58-2797-B7E9-11962EF9E90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4945213"/>
                  </p:ext>
                </p:extLst>
              </p:nvPr>
            </p:nvGraphicFramePr>
            <p:xfrm>
              <a:off x="838200" y="1013452"/>
              <a:ext cx="10804358" cy="4118187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5402179">
                      <a:extLst>
                        <a:ext uri="{9D8B030D-6E8A-4147-A177-3AD203B41FA5}">
                          <a16:colId xmlns:a16="http://schemas.microsoft.com/office/drawing/2014/main" val="2365177026"/>
                        </a:ext>
                      </a:extLst>
                    </a:gridCol>
                    <a:gridCol w="5402179">
                      <a:extLst>
                        <a:ext uri="{9D8B030D-6E8A-4147-A177-3AD203B41FA5}">
                          <a16:colId xmlns:a16="http://schemas.microsoft.com/office/drawing/2014/main" val="2726844742"/>
                        </a:ext>
                      </a:extLst>
                    </a:gridCol>
                  </a:tblGrid>
                  <a:tr h="932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Discrete-time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Markov</a:t>
                          </a:r>
                          <a:r>
                            <a:rPr lang="zh-CN" altLang="en-US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Chain</a:t>
                          </a:r>
                          <a:endParaRPr lang="en-CN" sz="24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Continuous-time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Markov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Chain</a:t>
                          </a:r>
                          <a:endParaRPr lang="en-CN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8739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5" t="-205556" r="-100000" b="-6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71" t="-205556" r="-235" b="-6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9915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Transition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matrix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71" t="-305556" r="-235" b="-5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6307029"/>
                      </a:ext>
                    </a:extLst>
                  </a:tr>
                  <a:tr h="757259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5" t="-243333" r="-100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71" t="-243333" r="-235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475157"/>
                      </a:ext>
                    </a:extLst>
                  </a:tr>
                  <a:tr h="582506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5" t="-447826" r="-100000" b="-17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71" t="-447826" r="-235" b="-17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5632604"/>
                      </a:ext>
                    </a:extLst>
                  </a:tr>
                  <a:tr h="932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Fixed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step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size</a:t>
                          </a:r>
                          <a:endParaRPr lang="en-CN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71" t="-340541" r="-235" b="-8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445824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F35CD9-EBFE-787B-A507-870283E92796}"/>
              </a:ext>
            </a:extLst>
          </p:cNvPr>
          <p:cNvCxnSpPr>
            <a:cxnSpLocks/>
          </p:cNvCxnSpPr>
          <p:nvPr/>
        </p:nvCxnSpPr>
        <p:spPr>
          <a:xfrm>
            <a:off x="6679059" y="5788032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A2E938-5A6F-5B28-D095-F3CE676755D0}"/>
              </a:ext>
            </a:extLst>
          </p:cNvPr>
          <p:cNvSpPr txBox="1"/>
          <p:nvPr/>
        </p:nvSpPr>
        <p:spPr>
          <a:xfrm>
            <a:off x="11132525" y="5526422"/>
            <a:ext cx="2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t</a:t>
            </a:r>
            <a:endParaRPr lang="en-CN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511473-1A00-7D58-F60A-390FB6110654}"/>
                  </a:ext>
                </a:extLst>
              </p:cNvPr>
              <p:cNvSpPr txBox="1"/>
              <p:nvPr/>
            </p:nvSpPr>
            <p:spPr>
              <a:xfrm>
                <a:off x="8668725" y="5145493"/>
                <a:ext cx="237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511473-1A00-7D58-F60A-390FB6110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725" y="5145493"/>
                <a:ext cx="237067" cy="584775"/>
              </a:xfrm>
              <a:prstGeom prst="rect">
                <a:avLst/>
              </a:prstGeom>
              <a:blipFill>
                <a:blip r:embed="rId3"/>
                <a:stretch>
                  <a:fillRect l="-40000" r="-300000" b="-1914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03B37C-65DE-C81A-6AD4-FBA3BD5024DD}"/>
                  </a:ext>
                </a:extLst>
              </p:cNvPr>
              <p:cNvSpPr txBox="1"/>
              <p:nvPr/>
            </p:nvSpPr>
            <p:spPr>
              <a:xfrm>
                <a:off x="6310250" y="6049642"/>
                <a:ext cx="23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03B37C-65DE-C81A-6AD4-FBA3BD502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250" y="6049642"/>
                <a:ext cx="237067" cy="523220"/>
              </a:xfrm>
              <a:prstGeom prst="rect">
                <a:avLst/>
              </a:prstGeom>
              <a:blipFill>
                <a:blip r:embed="rId4"/>
                <a:stretch>
                  <a:fillRect r="-165000" b="-23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CA6638F4-E812-D873-00D9-7802A5A6EA3B}"/>
              </a:ext>
            </a:extLst>
          </p:cNvPr>
          <p:cNvSpPr/>
          <p:nvPr/>
        </p:nvSpPr>
        <p:spPr>
          <a:xfrm rot="16200000">
            <a:off x="7382630" y="5320489"/>
            <a:ext cx="260121" cy="156188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3921A5-C29C-5A96-412E-B2A553263A90}"/>
                  </a:ext>
                </a:extLst>
              </p:cNvPr>
              <p:cNvSpPr txBox="1"/>
              <p:nvPr/>
            </p:nvSpPr>
            <p:spPr>
              <a:xfrm>
                <a:off x="7194508" y="6133777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3921A5-C29C-5A96-412E-B2A553263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508" y="6133777"/>
                <a:ext cx="581976" cy="523220"/>
              </a:xfrm>
              <a:prstGeom prst="rect">
                <a:avLst/>
              </a:prstGeom>
              <a:blipFill>
                <a:blip r:embed="rId5"/>
                <a:stretch>
                  <a:fillRect l="-4255" r="-2340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7320BA-7ED6-6493-2497-02E82FC057D3}"/>
                  </a:ext>
                </a:extLst>
              </p:cNvPr>
              <p:cNvSpPr txBox="1"/>
              <p:nvPr/>
            </p:nvSpPr>
            <p:spPr>
              <a:xfrm>
                <a:off x="8071678" y="6101433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7320BA-7ED6-6493-2497-02E82FC05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678" y="6101433"/>
                <a:ext cx="581976" cy="523220"/>
              </a:xfrm>
              <a:prstGeom prst="rect">
                <a:avLst/>
              </a:prstGeom>
              <a:blipFill>
                <a:blip r:embed="rId6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5A44E9D3-0246-BAA8-8320-FB57E189A528}"/>
              </a:ext>
            </a:extLst>
          </p:cNvPr>
          <p:cNvSpPr/>
          <p:nvPr/>
        </p:nvSpPr>
        <p:spPr>
          <a:xfrm rot="16200000">
            <a:off x="9642038" y="4666450"/>
            <a:ext cx="179651" cy="2801323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E29864-D3C4-CBA7-22F1-83795A32E315}"/>
                  </a:ext>
                </a:extLst>
              </p:cNvPr>
              <p:cNvSpPr txBox="1"/>
              <p:nvPr/>
            </p:nvSpPr>
            <p:spPr>
              <a:xfrm>
                <a:off x="8846650" y="6118412"/>
                <a:ext cx="917613" cy="562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E29864-D3C4-CBA7-22F1-83795A32E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650" y="6118412"/>
                <a:ext cx="917613" cy="562718"/>
              </a:xfrm>
              <a:prstGeom prst="rect">
                <a:avLst/>
              </a:prstGeom>
              <a:blipFill>
                <a:blip r:embed="rId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CFFD78-1B32-72B5-0F3B-CD3F1487771A}"/>
              </a:ext>
            </a:extLst>
          </p:cNvPr>
          <p:cNvCxnSpPr>
            <a:cxnSpLocks/>
          </p:cNvCxnSpPr>
          <p:nvPr/>
        </p:nvCxnSpPr>
        <p:spPr>
          <a:xfrm>
            <a:off x="1207009" y="5788032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5511CFA-136F-B5D8-2CF4-D005C4B90798}"/>
              </a:ext>
            </a:extLst>
          </p:cNvPr>
          <p:cNvSpPr txBox="1"/>
          <p:nvPr/>
        </p:nvSpPr>
        <p:spPr>
          <a:xfrm>
            <a:off x="5660475" y="5526422"/>
            <a:ext cx="2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t</a:t>
            </a:r>
            <a:endParaRPr lang="en-CN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6DA9C0-5E5E-DEAE-82B9-74E5C35F0AD3}"/>
                  </a:ext>
                </a:extLst>
              </p:cNvPr>
              <p:cNvSpPr txBox="1"/>
              <p:nvPr/>
            </p:nvSpPr>
            <p:spPr>
              <a:xfrm>
                <a:off x="3196675" y="5145493"/>
                <a:ext cx="237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6DA9C0-5E5E-DEAE-82B9-74E5C35F0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75" y="5145493"/>
                <a:ext cx="237067" cy="584775"/>
              </a:xfrm>
              <a:prstGeom prst="rect">
                <a:avLst/>
              </a:prstGeom>
              <a:blipFill>
                <a:blip r:embed="rId8"/>
                <a:stretch>
                  <a:fillRect l="-35000" r="-300000" b="-1914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33669-10BF-E081-BC2D-98B846866878}"/>
                  </a:ext>
                </a:extLst>
              </p:cNvPr>
              <p:cNvSpPr txBox="1"/>
              <p:nvPr/>
            </p:nvSpPr>
            <p:spPr>
              <a:xfrm>
                <a:off x="838200" y="6049642"/>
                <a:ext cx="23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33669-10BF-E081-BC2D-98B846866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49642"/>
                <a:ext cx="237067" cy="523220"/>
              </a:xfrm>
              <a:prstGeom prst="rect">
                <a:avLst/>
              </a:prstGeom>
              <a:blipFill>
                <a:blip r:embed="rId9"/>
                <a:stretch>
                  <a:fillRect l="-5263" r="-173684" b="-23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>
            <a:extLst>
              <a:ext uri="{FF2B5EF4-FFF2-40B4-BE49-F238E27FC236}">
                <a16:creationId xmlns:a16="http://schemas.microsoft.com/office/drawing/2014/main" id="{D9C640FF-D087-CF69-FBA9-0F38EAD20DD9}"/>
              </a:ext>
            </a:extLst>
          </p:cNvPr>
          <p:cNvSpPr/>
          <p:nvPr/>
        </p:nvSpPr>
        <p:spPr>
          <a:xfrm rot="16200000">
            <a:off x="1857892" y="5261296"/>
            <a:ext cx="260121" cy="156188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A7165-71AF-78AD-80A4-B8BD8C83EA05}"/>
                  </a:ext>
                </a:extLst>
              </p:cNvPr>
              <p:cNvSpPr txBox="1"/>
              <p:nvPr/>
            </p:nvSpPr>
            <p:spPr>
              <a:xfrm>
                <a:off x="1722458" y="6133777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zh-CN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A7165-71AF-78AD-80A4-B8BD8C83E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458" y="6133777"/>
                <a:ext cx="581976" cy="523220"/>
              </a:xfrm>
              <a:prstGeom prst="rect">
                <a:avLst/>
              </a:prstGeom>
              <a:blipFill>
                <a:blip r:embed="rId10"/>
                <a:stretch>
                  <a:fillRect l="-6383" r="-212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143CD178-0E1E-FA57-BADA-E3A1EDEEEB36}"/>
              </a:ext>
            </a:extLst>
          </p:cNvPr>
          <p:cNvSpPr/>
          <p:nvPr/>
        </p:nvSpPr>
        <p:spPr>
          <a:xfrm rot="16200000">
            <a:off x="3566992" y="5285746"/>
            <a:ext cx="260121" cy="156188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B19748-AA73-2FA4-9867-1F9823697396}"/>
                  </a:ext>
                </a:extLst>
              </p:cNvPr>
              <p:cNvSpPr txBox="1"/>
              <p:nvPr/>
            </p:nvSpPr>
            <p:spPr>
              <a:xfrm>
                <a:off x="3431558" y="6158227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zh-CN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B19748-AA73-2FA4-9867-1F9823697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558" y="6158227"/>
                <a:ext cx="581976" cy="523220"/>
              </a:xfrm>
              <a:prstGeom prst="rect">
                <a:avLst/>
              </a:prstGeom>
              <a:blipFill>
                <a:blip r:embed="rId11"/>
                <a:stretch>
                  <a:fillRect l="-6522" r="-217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56D9E7-F438-07F6-0C09-E756C64B16D7}"/>
                  </a:ext>
                </a:extLst>
              </p:cNvPr>
              <p:cNvSpPr txBox="1"/>
              <p:nvPr/>
            </p:nvSpPr>
            <p:spPr>
              <a:xfrm>
                <a:off x="2516225" y="6133777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56D9E7-F438-07F6-0C09-E756C64B1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25" y="6133777"/>
                <a:ext cx="581976" cy="523220"/>
              </a:xfrm>
              <a:prstGeom prst="rect">
                <a:avLst/>
              </a:prstGeom>
              <a:blipFill>
                <a:blip r:embed="rId12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C2FA842-5D7A-2D11-0B6E-9008403885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7329" y="3777268"/>
            <a:ext cx="2854534" cy="399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C2D2F-9CB7-64BF-DE55-B54AC601F5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9521" y="1999410"/>
            <a:ext cx="3587850" cy="16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3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64FD6-7D2B-B301-5E03-3C63813429D0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Continuous-time Fixed Node Monte Carlo method</a:t>
            </a:r>
            <a:endParaRPr lang="en-CN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082F54F-C0D2-265D-C723-16E2D7C93D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8640" y="1068090"/>
                <a:ext cx="10515600" cy="531747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Continuous-time Fixed Node Monte Carlo method </a:t>
                </a:r>
                <a:r>
                  <a:rPr lang="en-US" altLang="zh-CN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[BCGL22]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H, access to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exact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ground state 𝜓.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:r>
                  <a:rPr lang="en-US" altLang="zh-CN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Sample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from ground state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altLang="zh-C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∼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Define </a:t>
                </a:r>
                <a:r>
                  <a:rPr lang="en-US" altLang="zh-CN" sz="28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Continuous-time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Markov Chain with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generator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  </m:t>
                        </m:r>
                        <m:r>
                          <a:rPr lang="en-US" altLang="zh-C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𝑥</m:t>
                        </m:r>
                        <m:r>
                          <a:rPr lang="en-US" altLang="zh-C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∼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volini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volini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volini" panose="020B0604020202020204" pitchFamily="34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volini" panose="020B0604020202020204" pitchFamily="34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800" b="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invariant</a:t>
                </a: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distribution</a:t>
                </a: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082F54F-C0D2-265D-C723-16E2D7C93D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0" y="1068090"/>
                <a:ext cx="10515600" cy="5317470"/>
              </a:xfrm>
              <a:blipFill>
                <a:blip r:embed="rId2"/>
                <a:stretch>
                  <a:fillRect l="-1086" t="-21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7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0392BC-2817-E074-482A-D06BE4C8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2900" b="1" dirty="0"/>
              <a:t>Local Hamiltonian problem:</a:t>
            </a:r>
            <a:br>
              <a:rPr lang="en-US" altLang="zh-CN" sz="2900" b="1" dirty="0"/>
            </a:br>
            <a:r>
              <a:rPr lang="en-US" altLang="zh-CN" sz="2900" dirty="0"/>
              <a:t>Deciding </a:t>
            </a:r>
            <a:r>
              <a:rPr lang="en-US" altLang="zh-CN" sz="2900" dirty="0">
                <a:solidFill>
                  <a:srgbClr val="0432FF"/>
                </a:solidFill>
              </a:rPr>
              <a:t>ground energy </a:t>
            </a:r>
            <a:r>
              <a:rPr lang="en-US" altLang="zh-CN" sz="2900" dirty="0"/>
              <a:t>of </a:t>
            </a:r>
            <a:r>
              <a:rPr lang="en-US" altLang="zh-CN" sz="2900" dirty="0">
                <a:solidFill>
                  <a:srgbClr val="0432FF"/>
                </a:solidFill>
              </a:rPr>
              <a:t>locally</a:t>
            </a:r>
            <a:r>
              <a:rPr lang="en-US" altLang="zh-CN" sz="2900" dirty="0"/>
              <a:t> interacting </a:t>
            </a:r>
            <a:r>
              <a:rPr lang="en-US" altLang="zh-CN" sz="2900" dirty="0">
                <a:solidFill>
                  <a:srgbClr val="FF0000"/>
                </a:solidFill>
              </a:rPr>
              <a:t>many-body systems</a:t>
            </a:r>
            <a:r>
              <a:rPr lang="en-US" altLang="zh-CN" sz="2900" dirty="0"/>
              <a:t>.</a:t>
            </a:r>
            <a:endParaRPr lang="en-US" sz="2900" dirty="0"/>
          </a:p>
        </p:txBody>
      </p:sp>
      <p:pic>
        <p:nvPicPr>
          <p:cNvPr id="5" name="Picture 4" descr="combinatorics - Does this grid puzzle with a symmetry-breaking condition  have a solution? - Puzzling Stack Exchange">
            <a:extLst>
              <a:ext uri="{FF2B5EF4-FFF2-40B4-BE49-F238E27FC236}">
                <a16:creationId xmlns:a16="http://schemas.microsoft.com/office/drawing/2014/main" id="{D353E26C-2D01-8906-6FCB-3E36F168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9174" y="2076719"/>
            <a:ext cx="3036933" cy="30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C704CFD6-8546-0CD0-929E-87B284E2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3135" y="2001677"/>
            <a:ext cx="3927902" cy="28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2952A7-B518-E30C-635A-C801369C59EC}"/>
                  </a:ext>
                </a:extLst>
              </p:cNvPr>
              <p:cNvSpPr txBox="1"/>
              <p:nvPr/>
            </p:nvSpPr>
            <p:spPr>
              <a:xfrm>
                <a:off x="2046249" y="5257780"/>
                <a:ext cx="7117206" cy="913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altLang="zh-CN" sz="2000" dirty="0">
                    <a:cs typeface="Calibri" panose="020F0502020204030204" pitchFamily="34" charset="0"/>
                  </a:rPr>
                  <a:t>Local</a:t>
                </a:r>
                <a:r>
                  <a:rPr lang="zh-CN" altLang="en-US" sz="2000" dirty="0"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cs typeface="Calibri" panose="020F0502020204030204" pitchFamily="34" charset="0"/>
                  </a:rPr>
                  <a:t>Hamiltonian</a:t>
                </a:r>
                <a:r>
                  <a:rPr lang="zh-CN" altLang="en-US" sz="20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…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zh-CN" altLang="en-US" sz="200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</m:t>
                    </m:r>
                  </m:oMath>
                </a14:m>
                <a:endParaRPr lang="en-US" altLang="zh-CN" sz="2000" baseline="-25000" dirty="0"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altLang="zh-CN" sz="2000" dirty="0"/>
                  <a:t>Estimate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ground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energy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1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λ</m:t>
                    </m:r>
                  </m:oMath>
                </a14:m>
                <a:r>
                  <a:rPr lang="en-US" altLang="zh-CN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(H)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within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desired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precision</a:t>
                </a:r>
              </a:p>
              <a:p>
                <a:pPr lvl="1"/>
                <a:endParaRPr lang="en-US" altLang="zh-CN" sz="2000" baseline="-250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2952A7-B518-E30C-635A-C801369C5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249" y="5257780"/>
                <a:ext cx="7117206" cy="913070"/>
              </a:xfrm>
              <a:prstGeom prst="rect">
                <a:avLst/>
              </a:prstGeom>
              <a:blipFill>
                <a:blip r:embed="rId4"/>
                <a:stretch>
                  <a:fillRect t="-274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4B3517-5F76-0857-B278-4EE5CD03C8BD}"/>
                  </a:ext>
                </a:extLst>
              </p14:cNvPr>
              <p14:cNvContentPartPr/>
              <p14:nvPr/>
            </p14:nvContentPartPr>
            <p14:xfrm>
              <a:off x="5180040" y="108036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4B3517-5F76-0857-B278-4EE5CD03C8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64200" y="1017000"/>
                <a:ext cx="3168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322EFDE-2C3B-1226-712E-ABCFBB1E4451}"/>
              </a:ext>
            </a:extLst>
          </p:cNvPr>
          <p:cNvGrpSpPr/>
          <p:nvPr/>
        </p:nvGrpSpPr>
        <p:grpSpPr>
          <a:xfrm>
            <a:off x="2411535" y="2485054"/>
            <a:ext cx="194760" cy="163080"/>
            <a:chOff x="2411535" y="2485054"/>
            <a:chExt cx="19476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EE2ED82-BF81-C240-4558-102BAE979F99}"/>
                    </a:ext>
                  </a:extLst>
                </p14:cNvPr>
                <p14:cNvContentPartPr/>
                <p14:nvPr/>
              </p14:nvContentPartPr>
              <p14:xfrm>
                <a:off x="2411535" y="2485054"/>
                <a:ext cx="177120" cy="135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EE2ED82-BF81-C240-4558-102BAE979F9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02535" y="2476078"/>
                  <a:ext cx="194760" cy="152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6B73FB0-1F49-CD42-58E0-9EE71B8126A4}"/>
                    </a:ext>
                  </a:extLst>
                </p14:cNvPr>
                <p14:cNvContentPartPr/>
                <p14:nvPr/>
              </p14:nvContentPartPr>
              <p14:xfrm>
                <a:off x="2485335" y="2512774"/>
                <a:ext cx="120960" cy="135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6B73FB0-1F49-CD42-58E0-9EE71B8126A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76335" y="2503798"/>
                  <a:ext cx="138600" cy="1529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A6E49B-0D21-211B-64C4-74B0B9B48100}"/>
              </a:ext>
            </a:extLst>
          </p:cNvPr>
          <p:cNvGrpSpPr/>
          <p:nvPr/>
        </p:nvGrpSpPr>
        <p:grpSpPr>
          <a:xfrm>
            <a:off x="2810775" y="2753614"/>
            <a:ext cx="123120" cy="129240"/>
            <a:chOff x="2810775" y="2753614"/>
            <a:chExt cx="12312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15DBE9B-F025-4FBC-9A56-680F35BC4F64}"/>
                    </a:ext>
                  </a:extLst>
                </p14:cNvPr>
                <p14:cNvContentPartPr/>
                <p14:nvPr/>
              </p14:nvContentPartPr>
              <p14:xfrm>
                <a:off x="2876295" y="2778454"/>
                <a:ext cx="8280" cy="104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15DBE9B-F025-4FBC-9A56-680F35BC4F6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67670" y="2769454"/>
                  <a:ext cx="25185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C210594-09D6-D83F-89C9-4196F58419AB}"/>
                    </a:ext>
                  </a:extLst>
                </p14:cNvPr>
                <p14:cNvContentPartPr/>
                <p14:nvPr/>
              </p14:nvContentPartPr>
              <p14:xfrm>
                <a:off x="2810775" y="2753614"/>
                <a:ext cx="123120" cy="9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C210594-09D6-D83F-89C9-4196F58419A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01775" y="2744614"/>
                  <a:ext cx="140760" cy="115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61868EC-28E2-C2FD-7840-C4220917AE8B}"/>
              </a:ext>
            </a:extLst>
          </p:cNvPr>
          <p:cNvSpPr txBox="1"/>
          <p:nvPr/>
        </p:nvSpPr>
        <p:spPr>
          <a:xfrm>
            <a:off x="1768441" y="2228171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qubit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8A8F53-D971-F044-D97D-F4BF4199FA8C}"/>
                  </a:ext>
                </a:extLst>
              </p:cNvPr>
              <p:cNvSpPr txBox="1"/>
              <p:nvPr/>
            </p:nvSpPr>
            <p:spPr>
              <a:xfrm>
                <a:off x="2689517" y="2803782"/>
                <a:ext cx="466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8A8F53-D971-F044-D97D-F4BF4199F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517" y="2803782"/>
                <a:ext cx="46698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937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64FD6-7D2B-B301-5E03-3C63813429D0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Continuous-time Fixed Node Monte Carlo method</a:t>
            </a:r>
            <a:endParaRPr lang="en-CN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082F54F-C0D2-265D-C723-16E2D7C93D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8640" y="1068090"/>
                <a:ext cx="10515600" cy="531747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Continuous-time Fixed Node Monte Carlo method </a:t>
                </a:r>
                <a:r>
                  <a:rPr lang="en-US" altLang="zh-CN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[BCGL22]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H, access to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exact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ground state 𝜓.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 </a:t>
                </a:r>
                <a:r>
                  <a:rPr lang="en-US" altLang="zh-CN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Sample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from ground state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altLang="zh-C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∼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Define </a:t>
                </a:r>
                <a:r>
                  <a:rPr lang="en-US" altLang="zh-CN" sz="28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Continuous-time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Markov Chain with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generator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egal</a:t>
                </a: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generator: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  </m:t>
                        </m:r>
                        <m:r>
                          <a:rPr lang="en-US" altLang="zh-C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𝑥</m:t>
                        </m:r>
                        <m:r>
                          <a:rPr lang="en-US" altLang="zh-C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∼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volini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volini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volini" panose="020B0604020202020204" pitchFamily="34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volini" panose="020B0604020202020204" pitchFamily="34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800" b="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invariant</a:t>
                </a: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distribution</a:t>
                </a: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082F54F-C0D2-265D-C723-16E2D7C93D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0" y="1068090"/>
                <a:ext cx="10515600" cy="5317470"/>
              </a:xfrm>
              <a:blipFill>
                <a:blip r:embed="rId2"/>
                <a:stretch>
                  <a:fillRect l="-1086" t="-21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8A2FF6C-60C6-9CFD-80EF-07577A2DC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406" y="2831246"/>
            <a:ext cx="5260837" cy="981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5248D5-C310-EC5B-E141-1C8473685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009" y="4424117"/>
            <a:ext cx="1607504" cy="37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57FAA8-00D6-D582-FAF1-1146A724D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25" y="4424117"/>
            <a:ext cx="937528" cy="373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90160A-755C-8B35-5947-EB08DB823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009" y="5018315"/>
            <a:ext cx="2329327" cy="4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84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BDBD6D3-9F94-7C73-F39C-67C1C286E7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20465" y="702211"/>
                <a:ext cx="5021883" cy="16865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Our</a:t>
                </a:r>
                <a:r>
                  <a:rPr lang="zh-CN" altLang="en-US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protocol</a:t>
                </a:r>
                <a:r>
                  <a:rPr lang="zh-CN" altLang="en-US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(simplified</a:t>
                </a:r>
                <a:r>
                  <a:rPr lang="zh-CN" altLang="en-US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version)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zh-CN" altLang="en-US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Deciding</a:t>
                </a:r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</m:d>
                  </m:oMath>
                </a14:m>
                <a:endParaRPr lang="en-US" altLang="zh-CN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zh-CN" altLang="en-US" b="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</m:oMath>
                </a14:m>
                <a:r>
                  <a:rPr lang="zh-CN" altLang="en-US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adversary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altLang="zh-CN" dirty="0">
                  <a:solidFill>
                    <a:srgbClr val="0432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volini" panose="020B0604020202020204" pitchFamily="34" charset="0"/>
                  <a:cs typeface="Cavolini" panose="020B0604020202020204" pitchFamily="34" charset="0"/>
                </a:endParaRPr>
              </a:p>
              <a:p>
                <a:pPr lvl="1"/>
                <a:endParaRPr lang="en-US" altLang="zh-CN" dirty="0">
                  <a:latin typeface="Cavolini" panose="020B0604020202020204" pitchFamily="34" charset="0"/>
                  <a:cs typeface="Cavolini" panose="020B0604020202020204" pitchFamily="34" charset="0"/>
                </a:endParaRPr>
              </a:p>
              <a:p>
                <a:endParaRPr lang="en-US" altLang="zh-CN" dirty="0">
                  <a:latin typeface="Cavolini" panose="020B0604020202020204" pitchFamily="34" charset="0"/>
                  <a:cs typeface="Cavolini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BDBD6D3-9F94-7C73-F39C-67C1C286E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465" y="702211"/>
                <a:ext cx="5021883" cy="1686585"/>
              </a:xfrm>
              <a:prstGeom prst="rect">
                <a:avLst/>
              </a:prstGeom>
              <a:blipFill>
                <a:blip r:embed="rId2"/>
                <a:stretch>
                  <a:fillRect l="-2267" t="-597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ACCF104-A600-4E09-1449-0535D2438E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1344" y="713303"/>
                <a:ext cx="5021883" cy="15053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cs typeface="Cavolini" panose="020B0604020202020204" pitchFamily="34" charset="0"/>
                  </a:rPr>
                  <a:t>[BCGL22]</a:t>
                </a:r>
                <a:r>
                  <a:rPr lang="zh-CN" altLang="en-US" dirty="0">
                    <a:solidFill>
                      <a:srgbClr val="0432FF"/>
                    </a:solidFill>
                    <a:cs typeface="Cavolini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  <a:cs typeface="Cavolini" panose="020B0604020202020204" pitchFamily="34" charset="0"/>
                  </a:rPr>
                  <a:t>CTMC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zh-CN" altLang="en-US" dirty="0">
                    <a:cs typeface="Cavolini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Sampling</a:t>
                </a:r>
                <a:r>
                  <a:rPr lang="zh-CN" altLang="en-US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 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∼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volini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volini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volini" panose="020B0604020202020204" pitchFamily="34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volini" panose="020B0604020202020204" pitchFamily="34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solidFill>
                    <a:schemeClr val="tx1"/>
                  </a:solidFill>
                  <a:cs typeface="Cavolini" panose="020B0604020202020204" pitchFamily="34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zh-CN" altLang="en-US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𝜓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is</a:t>
                </a:r>
                <a:r>
                  <a:rPr lang="zh-CN" altLang="en-US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  <a:cs typeface="Cavolini" panose="020B0604020202020204" pitchFamily="34" charset="0"/>
                  </a:rPr>
                  <a:t>trusted</a:t>
                </a:r>
                <a:r>
                  <a:rPr lang="zh-CN" altLang="en-US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ground</a:t>
                </a:r>
                <a:r>
                  <a:rPr lang="zh-CN" altLang="en-US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state.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zh-CN" altLang="en-US" dirty="0">
                    <a:cs typeface="Cavolini" panose="020B0604020202020204" pitchFamily="34" charset="0"/>
                  </a:rPr>
                  <a:t> </a:t>
                </a:r>
                <a:r>
                  <a:rPr lang="en-US" altLang="zh-CN" dirty="0">
                    <a:cs typeface="Cavolini" panose="020B0604020202020204" pitchFamily="34" charset="0"/>
                  </a:rPr>
                  <a:t>Exact</a:t>
                </a:r>
                <a:r>
                  <a:rPr lang="zh-CN" altLang="en-US" dirty="0">
                    <a:cs typeface="Cavolini" panose="020B0604020202020204" pitchFamily="34" charset="0"/>
                  </a:rPr>
                  <a:t> </a:t>
                </a:r>
                <a:r>
                  <a:rPr lang="en-US" altLang="zh-CN" dirty="0">
                    <a:cs typeface="Cavolini" panose="020B0604020202020204" pitchFamily="34" charset="0"/>
                  </a:rPr>
                  <a:t>ground</a:t>
                </a:r>
                <a:r>
                  <a:rPr lang="zh-CN" altLang="en-US" dirty="0">
                    <a:cs typeface="Cavolini" panose="020B0604020202020204" pitchFamily="34" charset="0"/>
                  </a:rPr>
                  <a:t> </a:t>
                </a:r>
                <a:r>
                  <a:rPr lang="en-US" altLang="zh-CN" dirty="0">
                    <a:cs typeface="Cavolini" panose="020B0604020202020204" pitchFamily="34" charset="0"/>
                  </a:rPr>
                  <a:t>state</a:t>
                </a:r>
              </a:p>
              <a:p>
                <a:endParaRPr lang="en-US" altLang="zh-CN" dirty="0">
                  <a:latin typeface="Cavolini" panose="020B0604020202020204" pitchFamily="34" charset="0"/>
                  <a:cs typeface="Cavolini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ACCF104-A600-4E09-1449-0535D2438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44" y="713303"/>
                <a:ext cx="5021883" cy="1505372"/>
              </a:xfrm>
              <a:prstGeom prst="rect">
                <a:avLst/>
              </a:prstGeom>
              <a:blipFill>
                <a:blip r:embed="rId3"/>
                <a:stretch>
                  <a:fillRect l="-2525" t="-6723" b="-4537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07FF78A-EBC3-F5B5-C906-D59DB4ADF220}"/>
              </a:ext>
            </a:extLst>
          </p:cNvPr>
          <p:cNvSpPr txBox="1"/>
          <p:nvPr/>
        </p:nvSpPr>
        <p:spPr>
          <a:xfrm>
            <a:off x="0" y="13632"/>
            <a:ext cx="12191999" cy="523220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remark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differences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[BCGL22]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9CF39FC-93C6-8C9D-3168-E48E358811B6}"/>
              </a:ext>
            </a:extLst>
          </p:cNvPr>
          <p:cNvSpPr txBox="1">
            <a:spLocks/>
          </p:cNvSpPr>
          <p:nvPr/>
        </p:nvSpPr>
        <p:spPr>
          <a:xfrm>
            <a:off x="971344" y="2676314"/>
            <a:ext cx="5021883" cy="1505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Spectral</a:t>
            </a:r>
            <a:r>
              <a:rPr lang="zh-CN" alt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</a:t>
            </a:r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good start string of CTMC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AE01-C0F3-F40F-8947-0632F1734C76}"/>
              </a:ext>
            </a:extLst>
          </p:cNvPr>
          <p:cNvSpPr txBox="1">
            <a:spLocks/>
          </p:cNvSpPr>
          <p:nvPr/>
        </p:nvSpPr>
        <p:spPr>
          <a:xfrm>
            <a:off x="6720465" y="2677161"/>
            <a:ext cx="5021883" cy="1505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CN" alt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Promise</a:t>
            </a:r>
            <a:r>
              <a:rPr lang="zh-CN" alt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BA7BAC4-E6B3-CBB3-4880-09018FE38503}"/>
              </a:ext>
            </a:extLst>
          </p:cNvPr>
          <p:cNvSpPr/>
          <p:nvPr/>
        </p:nvSpPr>
        <p:spPr>
          <a:xfrm>
            <a:off x="4555067" y="4639325"/>
            <a:ext cx="2709333" cy="53977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CC2EF-F978-3AFA-9A87-CE4B4B8E9D03}"/>
              </a:ext>
            </a:extLst>
          </p:cNvPr>
          <p:cNvSpPr txBox="1"/>
          <p:nvPr/>
        </p:nvSpPr>
        <p:spPr>
          <a:xfrm>
            <a:off x="3900558" y="5349221"/>
            <a:ext cx="5639814" cy="830997"/>
          </a:xfrm>
          <a:prstGeom prst="rect">
            <a:avLst/>
          </a:prstGeom>
          <a:solidFill>
            <a:schemeClr val="accent4">
              <a:lumMod val="20000"/>
              <a:lumOff val="80000"/>
              <a:alpha val="29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Adding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checks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in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the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CTMC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Viewed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as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weighted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version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of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direct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try</a:t>
            </a:r>
            <a:endParaRPr lang="en-C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BDBD6D3-9F94-7C73-F39C-67C1C286E7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20465" y="702211"/>
                <a:ext cx="5021883" cy="16865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Our</a:t>
                </a:r>
                <a:r>
                  <a:rPr lang="zh-CN" altLang="en-US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protocol</a:t>
                </a:r>
                <a:r>
                  <a:rPr lang="zh-CN" altLang="en-US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(simplified</a:t>
                </a:r>
                <a:r>
                  <a:rPr lang="zh-CN" altLang="en-US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version)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zh-CN" altLang="en-US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Deciding</a:t>
                </a:r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</m:d>
                  </m:oMath>
                </a14:m>
                <a:endParaRPr lang="en-US" altLang="zh-CN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zh-CN" altLang="en-US" b="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</m:oMath>
                </a14:m>
                <a:r>
                  <a:rPr lang="zh-CN" altLang="en-US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adversary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altLang="zh-CN" dirty="0">
                  <a:solidFill>
                    <a:srgbClr val="0432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volini" panose="020B0604020202020204" pitchFamily="34" charset="0"/>
                  <a:cs typeface="Cavolini" panose="020B0604020202020204" pitchFamily="34" charset="0"/>
                </a:endParaRPr>
              </a:p>
              <a:p>
                <a:pPr lvl="1"/>
                <a:endParaRPr lang="en-US" altLang="zh-CN" dirty="0">
                  <a:latin typeface="Cavolini" panose="020B0604020202020204" pitchFamily="34" charset="0"/>
                  <a:cs typeface="Cavolini" panose="020B0604020202020204" pitchFamily="34" charset="0"/>
                </a:endParaRPr>
              </a:p>
              <a:p>
                <a:endParaRPr lang="en-US" altLang="zh-CN" dirty="0">
                  <a:latin typeface="Cavolini" panose="020B0604020202020204" pitchFamily="34" charset="0"/>
                  <a:cs typeface="Cavolini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BDBD6D3-9F94-7C73-F39C-67C1C286E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465" y="702211"/>
                <a:ext cx="5021883" cy="1686585"/>
              </a:xfrm>
              <a:prstGeom prst="rect">
                <a:avLst/>
              </a:prstGeom>
              <a:blipFill>
                <a:blip r:embed="rId2"/>
                <a:stretch>
                  <a:fillRect l="-2267" t="-597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ACCF104-A600-4E09-1449-0535D2438E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1344" y="713303"/>
                <a:ext cx="5021883" cy="15053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cs typeface="Cavolini" panose="020B0604020202020204" pitchFamily="34" charset="0"/>
                  </a:rPr>
                  <a:t>[BCGL22]</a:t>
                </a:r>
                <a:r>
                  <a:rPr lang="zh-CN" altLang="en-US" dirty="0">
                    <a:solidFill>
                      <a:srgbClr val="0432FF"/>
                    </a:solidFill>
                    <a:cs typeface="Cavolini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  <a:cs typeface="Cavolini" panose="020B0604020202020204" pitchFamily="34" charset="0"/>
                  </a:rPr>
                  <a:t>CTMC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zh-CN" altLang="en-US" dirty="0">
                    <a:cs typeface="Cavolini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Sampling</a:t>
                </a:r>
                <a:r>
                  <a:rPr lang="zh-CN" altLang="en-US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 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∼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volini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volini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volini" panose="020B0604020202020204" pitchFamily="34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volini" panose="020B0604020202020204" pitchFamily="34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solidFill>
                    <a:schemeClr val="tx1"/>
                  </a:solidFill>
                  <a:cs typeface="Cavolini" panose="020B0604020202020204" pitchFamily="34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zh-CN" altLang="en-US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𝜓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is</a:t>
                </a:r>
                <a:r>
                  <a:rPr lang="zh-CN" altLang="en-US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  <a:cs typeface="Cavolini" panose="020B0604020202020204" pitchFamily="34" charset="0"/>
                  </a:rPr>
                  <a:t>trusted</a:t>
                </a:r>
                <a:r>
                  <a:rPr lang="zh-CN" altLang="en-US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ground</a:t>
                </a:r>
                <a:r>
                  <a:rPr lang="zh-CN" altLang="en-US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cs typeface="Cavolini" panose="020B0604020202020204" pitchFamily="34" charset="0"/>
                  </a:rPr>
                  <a:t>state.</a:t>
                </a:r>
                <a:endParaRPr lang="en-US" altLang="zh-CN" dirty="0">
                  <a:latin typeface="Cavolini" panose="020B0604020202020204" pitchFamily="34" charset="0"/>
                  <a:cs typeface="Cavolini" panose="020B0604020202020204" pitchFamily="34" charset="0"/>
                </a:endParaRPr>
              </a:p>
              <a:p>
                <a:endParaRPr lang="en-US" altLang="zh-CN" dirty="0">
                  <a:latin typeface="Cavolini" panose="020B0604020202020204" pitchFamily="34" charset="0"/>
                  <a:cs typeface="Cavolini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ACCF104-A600-4E09-1449-0535D2438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44" y="713303"/>
                <a:ext cx="5021883" cy="1505372"/>
              </a:xfrm>
              <a:prstGeom prst="rect">
                <a:avLst/>
              </a:prstGeom>
              <a:blipFill>
                <a:blip r:embed="rId3"/>
                <a:stretch>
                  <a:fillRect l="-2525" t="-6723" b="-109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077F37-6A16-E333-E141-6CA0F529A434}"/>
                  </a:ext>
                </a:extLst>
              </p:cNvPr>
              <p:cNvSpPr txBox="1"/>
              <p:nvPr/>
            </p:nvSpPr>
            <p:spPr>
              <a:xfrm>
                <a:off x="971344" y="4419897"/>
                <a:ext cx="4686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(1).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exponential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distribution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with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parameter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  <a:endParaRPr lang="en-CN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077F37-6A16-E333-E141-6CA0F529A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44" y="4419897"/>
                <a:ext cx="4686809" cy="830997"/>
              </a:xfrm>
              <a:prstGeom prst="rect">
                <a:avLst/>
              </a:prstGeom>
              <a:blipFill>
                <a:blip r:embed="rId4"/>
                <a:stretch>
                  <a:fillRect l="-1892" t="-4545" b="-151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687F15-40E4-C17F-85B8-7ADC5B1ED52D}"/>
                  </a:ext>
                </a:extLst>
              </p:cNvPr>
              <p:cNvSpPr txBox="1"/>
              <p:nvPr/>
            </p:nvSpPr>
            <p:spPr>
              <a:xfrm>
                <a:off x="971344" y="5326423"/>
                <a:ext cx="54337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(2).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Jump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to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w.r.t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2"/>
                    </a:solidFill>
                  </a:rPr>
                  <a:t>embedded</a:t>
                </a: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2"/>
                    </a:solidFill>
                  </a:rPr>
                  <a:t>chain</a:t>
                </a: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P.</a:t>
                </a:r>
                <a:endParaRPr lang="en-CN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687F15-40E4-C17F-85B8-7ADC5B1ED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44" y="5326423"/>
                <a:ext cx="5433739" cy="461665"/>
              </a:xfrm>
              <a:prstGeom prst="rect">
                <a:avLst/>
              </a:prstGeom>
              <a:blipFill>
                <a:blip r:embed="rId5"/>
                <a:stretch>
                  <a:fillRect l="-1632" t="-8108" b="-297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A92D3-C57A-162E-7701-8647FC765A9D}"/>
                  </a:ext>
                </a:extLst>
              </p:cNvPr>
              <p:cNvSpPr txBox="1"/>
              <p:nvPr/>
            </p:nvSpPr>
            <p:spPr>
              <a:xfrm>
                <a:off x="6720465" y="2626789"/>
                <a:ext cx="5272612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945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Property: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Suppose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ground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state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=0,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then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always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legal</a:t>
                </a:r>
                <a:r>
                  <a:rPr lang="zh-CN" altLang="en-US" sz="28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generator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A92D3-C57A-162E-7701-8647FC765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465" y="2626789"/>
                <a:ext cx="5272612" cy="1384995"/>
              </a:xfrm>
              <a:prstGeom prst="rect">
                <a:avLst/>
              </a:prstGeom>
              <a:blipFill>
                <a:blip r:embed="rId6"/>
                <a:stretch>
                  <a:fillRect l="-2158" t="-4545" r="-480" b="-1090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AC85F8A8-47AD-2712-4EA7-62C2AC863A5A}"/>
              </a:ext>
            </a:extLst>
          </p:cNvPr>
          <p:cNvSpPr/>
          <p:nvPr/>
        </p:nvSpPr>
        <p:spPr>
          <a:xfrm>
            <a:off x="971344" y="5304487"/>
            <a:ext cx="5124656" cy="70684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C1FB58-470C-906A-F67D-6616EDEE07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344" y="2626789"/>
            <a:ext cx="5569444" cy="13849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A9AE25F-CACC-2B02-EE47-04974A375409}"/>
              </a:ext>
            </a:extLst>
          </p:cNvPr>
          <p:cNvSpPr txBox="1"/>
          <p:nvPr/>
        </p:nvSpPr>
        <p:spPr>
          <a:xfrm>
            <a:off x="6785852" y="4249777"/>
            <a:ext cx="5272612" cy="523220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No</a:t>
            </a:r>
            <a:r>
              <a:rPr lang="zh-CN" altLang="en-US" sz="2800" dirty="0"/>
              <a:t> </a:t>
            </a:r>
            <a:r>
              <a:rPr lang="en-US" altLang="zh-CN" sz="2800" dirty="0"/>
              <a:t>case,</a:t>
            </a:r>
            <a:r>
              <a:rPr lang="zh-CN" altLang="en-US" sz="2800" dirty="0"/>
              <a:t>  </a:t>
            </a:r>
            <a:r>
              <a:rPr lang="en-US" altLang="zh-CN" sz="2800" dirty="0">
                <a:solidFill>
                  <a:srgbClr val="FF0000"/>
                </a:solidFill>
              </a:rPr>
              <a:t>illegal</a:t>
            </a:r>
            <a:r>
              <a:rPr lang="zh-CN" altLang="en-US" sz="2800" dirty="0"/>
              <a:t> </a:t>
            </a:r>
            <a:r>
              <a:rPr lang="en-US" altLang="zh-CN" sz="2800" dirty="0"/>
              <a:t>distribution</a:t>
            </a:r>
            <a:endParaRPr lang="en-CN" sz="2800" dirty="0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40AFDB16-0719-E9F5-44ED-0E1DF7F38017}"/>
              </a:ext>
            </a:extLst>
          </p:cNvPr>
          <p:cNvSpPr/>
          <p:nvPr/>
        </p:nvSpPr>
        <p:spPr>
          <a:xfrm rot="2852366">
            <a:off x="6003079" y="4497347"/>
            <a:ext cx="437847" cy="75776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A5A276-8026-F9D6-884A-8B88C69C90DA}"/>
              </a:ext>
            </a:extLst>
          </p:cNvPr>
          <p:cNvSpPr txBox="1"/>
          <p:nvPr/>
        </p:nvSpPr>
        <p:spPr>
          <a:xfrm>
            <a:off x="6720465" y="5010990"/>
            <a:ext cx="5272612" cy="1815882"/>
          </a:xfrm>
          <a:prstGeom prst="rect">
            <a:avLst/>
          </a:prstGeom>
          <a:solidFill>
            <a:schemeClr val="accent4">
              <a:lumMod val="20000"/>
              <a:lumOff val="80000"/>
              <a:alpha val="50945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protocol: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Reject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illegal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distribution.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Weighted</a:t>
            </a:r>
            <a:r>
              <a:rPr lang="zh-CN" alt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</a:t>
            </a:r>
            <a:r>
              <a:rPr lang="zh-CN" alt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“direct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check”.</a:t>
            </a:r>
            <a:endParaRPr lang="en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7FF78A-EBC3-F5B5-C906-D59DB4ADF220}"/>
              </a:ext>
            </a:extLst>
          </p:cNvPr>
          <p:cNvSpPr txBox="1"/>
          <p:nvPr/>
        </p:nvSpPr>
        <p:spPr>
          <a:xfrm>
            <a:off x="0" y="13632"/>
            <a:ext cx="12191999" cy="523220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146907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6616192-E5A6-D38D-EB4A-A89215FC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00" y="1332424"/>
            <a:ext cx="5569444" cy="1384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D522B9-3D1F-D64F-7D53-BA61B2A0ED4E}"/>
                  </a:ext>
                </a:extLst>
              </p:cNvPr>
              <p:cNvSpPr txBox="1"/>
              <p:nvPr/>
            </p:nvSpPr>
            <p:spPr>
              <a:xfrm>
                <a:off x="5616867" y="1134576"/>
                <a:ext cx="6100762" cy="48936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Completeness: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[BCGL22]</a:t>
                </a:r>
                <a:r>
                  <a:rPr lang="zh-CN" altLang="en-US" sz="2400" b="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Require</a:t>
                </a:r>
                <a14:m>
                  <m:oMath xmlns:m="http://schemas.openxmlformats.org/officeDocument/2006/math">
                    <m:r>
                      <a:rPr lang="zh-CN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  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𝜙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exact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round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state,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it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constitutes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Completeness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our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verification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protocol.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Soundness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our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protocol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comes</a:t>
                </a:r>
              </a:p>
              <a:p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two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volini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zh-CN" altLang="en-US" sz="2400" b="0" i="1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  </m:t>
                    </m:r>
                    <m:r>
                      <a:rPr lang="en-US" altLang="zh-CN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λ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400" b="0" i="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altLang="zh-CN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λ</m:t>
                    </m:r>
                  </m:oMath>
                </a14:m>
                <a:r>
                  <a:rPr lang="en-US" altLang="zh-CN" sz="24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(H)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-1/poly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[TLHVB+95]</a:t>
                </a: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(2)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accepting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probability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smaller</a:t>
                </a:r>
              </a:p>
              <a:p>
                <a:pPr lvl="1"/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than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Intuition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soundness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comes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</a:t>
                </a:r>
              </a:p>
              <a:p>
                <a:pPr lvl="1"/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MA-verification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protocol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stoquastic</a:t>
                </a: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Frustration-free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Hamiltonian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[BT06]</a:t>
                </a:r>
                <a:endParaRPr lang="en-CN" sz="2400" dirty="0">
                  <a:solidFill>
                    <a:srgbClr val="0432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D522B9-3D1F-D64F-7D53-BA61B2A0E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867" y="1134576"/>
                <a:ext cx="6100762" cy="4893647"/>
              </a:xfrm>
              <a:prstGeom prst="rect">
                <a:avLst/>
              </a:prstGeom>
              <a:blipFill>
                <a:blip r:embed="rId3"/>
                <a:stretch>
                  <a:fillRect l="-1455" t="-777" b="-18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D10619-E660-08DE-E904-6683F0D631C1}"/>
                  </a:ext>
                </a:extLst>
              </p14:cNvPr>
              <p14:cNvContentPartPr/>
              <p14:nvPr/>
            </p14:nvContentPartPr>
            <p14:xfrm>
              <a:off x="6142200" y="1477680"/>
              <a:ext cx="360" cy="2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D10619-E660-08DE-E904-6683F0D631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33560" y="1469040"/>
                <a:ext cx="18000" cy="198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E07D91B-B8A5-B273-AC07-71EB971ECD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02018" y="4070118"/>
            <a:ext cx="4597255" cy="64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2DAEA2-9E74-0839-5AAE-C93595D41AA3}"/>
                  </a:ext>
                </a:extLst>
              </p:cNvPr>
              <p:cNvSpPr txBox="1"/>
              <p:nvPr/>
            </p:nvSpPr>
            <p:spPr>
              <a:xfrm>
                <a:off x="254400" y="3125532"/>
                <a:ext cx="4686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(1).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exponential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distribution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with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parameter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  <a:endParaRPr lang="en-CN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2DAEA2-9E74-0839-5AAE-C93595D41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00" y="3125532"/>
                <a:ext cx="4686809" cy="830997"/>
              </a:xfrm>
              <a:prstGeom prst="rect">
                <a:avLst/>
              </a:prstGeom>
              <a:blipFill>
                <a:blip r:embed="rId17"/>
                <a:stretch>
                  <a:fillRect l="-2162" t="-4545" b="-151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4C2BFF-3902-2DB4-552E-24608C4714AC}"/>
                  </a:ext>
                </a:extLst>
              </p:cNvPr>
              <p:cNvSpPr txBox="1"/>
              <p:nvPr/>
            </p:nvSpPr>
            <p:spPr>
              <a:xfrm>
                <a:off x="254400" y="4032058"/>
                <a:ext cx="54337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(2).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Jump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to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w.r.t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2"/>
                    </a:solidFill>
                  </a:rPr>
                  <a:t>embedded</a:t>
                </a: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2"/>
                    </a:solidFill>
                  </a:rPr>
                  <a:t>chain</a:t>
                </a: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P.</a:t>
                </a:r>
                <a:endParaRPr lang="en-CN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4C2BFF-3902-2DB4-552E-24608C471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00" y="4032058"/>
                <a:ext cx="5433739" cy="461665"/>
              </a:xfrm>
              <a:prstGeom prst="rect">
                <a:avLst/>
              </a:prstGeom>
              <a:blipFill>
                <a:blip r:embed="rId18"/>
                <a:stretch>
                  <a:fillRect l="-1869" t="-8108" b="-297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9AA6E16-9DB6-80F7-6EE5-8D5979457FE4}"/>
              </a:ext>
            </a:extLst>
          </p:cNvPr>
          <p:cNvSpPr/>
          <p:nvPr/>
        </p:nvSpPr>
        <p:spPr>
          <a:xfrm>
            <a:off x="254400" y="4010122"/>
            <a:ext cx="5124656" cy="70684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E471BC-CF89-DCF1-1804-FDC2EAB3AA4E}"/>
                  </a:ext>
                </a:extLst>
              </p14:cNvPr>
              <p14:cNvContentPartPr/>
              <p14:nvPr/>
            </p14:nvContentPartPr>
            <p14:xfrm>
              <a:off x="5186400" y="282732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E471BC-CF89-DCF1-1804-FDC2EAB3AA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77760" y="281832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499D151-269A-A582-EDF2-A79A6D22BBD2}"/>
              </a:ext>
            </a:extLst>
          </p:cNvPr>
          <p:cNvSpPr txBox="1"/>
          <p:nvPr/>
        </p:nvSpPr>
        <p:spPr>
          <a:xfrm>
            <a:off x="0" y="13632"/>
            <a:ext cx="12191999" cy="523220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Completeness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soundness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DAB6DE-B964-9977-0340-D321B2BA94B8}"/>
              </a:ext>
            </a:extLst>
          </p:cNvPr>
          <p:cNvSpPr txBox="1"/>
          <p:nvPr/>
        </p:nvSpPr>
        <p:spPr>
          <a:xfrm>
            <a:off x="344255" y="4999363"/>
            <a:ext cx="5272612" cy="523220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Reject</a:t>
            </a:r>
            <a:r>
              <a:rPr lang="zh-CN" altLang="en-US" sz="2800" dirty="0"/>
              <a:t> </a:t>
            </a:r>
            <a:r>
              <a:rPr lang="en-US" altLang="zh-CN" sz="2800" dirty="0"/>
              <a:t>if</a:t>
            </a:r>
            <a:r>
              <a:rPr lang="zh-CN" altLang="en-US" sz="2800" dirty="0"/>
              <a:t> </a:t>
            </a:r>
            <a:r>
              <a:rPr lang="en-US" altLang="zh-CN" sz="2800" dirty="0"/>
              <a:t>not</a:t>
            </a:r>
            <a:r>
              <a:rPr lang="zh-CN" altLang="en-US" sz="2800" dirty="0"/>
              <a:t>  </a:t>
            </a:r>
            <a:r>
              <a:rPr lang="en-US" altLang="zh-CN" sz="2800" dirty="0">
                <a:solidFill>
                  <a:srgbClr val="FF0000"/>
                </a:solidFill>
              </a:rPr>
              <a:t>illegal</a:t>
            </a:r>
            <a:r>
              <a:rPr lang="zh-CN" altLang="en-US" sz="2800" dirty="0"/>
              <a:t> </a:t>
            </a:r>
            <a:r>
              <a:rPr lang="en-US" altLang="zh-CN" sz="2800" dirty="0"/>
              <a:t>distribution.</a:t>
            </a:r>
            <a:endParaRPr lang="en-CN" sz="2800" dirty="0"/>
          </a:p>
        </p:txBody>
      </p:sp>
    </p:spTree>
    <p:extLst>
      <p:ext uri="{BB962C8B-B14F-4D97-AF65-F5344CB8AC3E}">
        <p14:creationId xmlns:p14="http://schemas.microsoft.com/office/powerpoint/2010/main" val="216147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16"/>
    </mc:Choice>
    <mc:Fallback xmlns="">
      <p:transition spd="slow" advTm="71816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024715-6BDE-8454-ED50-C629011D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7" y="200025"/>
            <a:ext cx="11511891" cy="6457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MA-hardness</a:t>
            </a:r>
          </a:p>
          <a:p>
            <a:pPr marL="0" indent="0">
              <a:buNone/>
            </a:pPr>
            <a:endParaRPr lang="en-US" altLang="zh-CN" sz="3200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Implied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proof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[BDOT06]</a:t>
            </a:r>
          </a:p>
          <a:p>
            <a:pPr>
              <a:buFont typeface="Wingdings" pitchFamily="2" charset="2"/>
              <a:buChar char="v"/>
            </a:pPr>
            <a:r>
              <a:rPr lang="zh-CN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0" dirty="0">
                <a:latin typeface="Calibri" panose="020F0502020204030204" pitchFamily="34" charset="0"/>
                <a:cs typeface="Calibri" panose="020F0502020204030204" pitchFamily="34" charset="0"/>
              </a:rPr>
              <a:t>MA-hardness</a:t>
            </a:r>
            <a:r>
              <a:rPr lang="zh-CN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0" dirty="0" err="1">
                <a:latin typeface="Calibri" panose="020F0502020204030204" pitchFamily="34" charset="0"/>
                <a:cs typeface="Calibri" panose="020F0502020204030204" pitchFamily="34" charset="0"/>
              </a:rPr>
              <a:t>stoquastic</a:t>
            </a:r>
            <a:r>
              <a:rPr lang="zh-CN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0" dirty="0">
                <a:latin typeface="Calibri" panose="020F0502020204030204" pitchFamily="34" charset="0"/>
                <a:cs typeface="Calibri" panose="020F0502020204030204" pitchFamily="34" charset="0"/>
              </a:rPr>
              <a:t>Hamiltonian</a:t>
            </a:r>
          </a:p>
          <a:p>
            <a:pPr>
              <a:buFont typeface="Wingdings" pitchFamily="2" charset="2"/>
              <a:buChar char="v"/>
            </a:pPr>
            <a:r>
              <a:rPr lang="zh-CN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0" dirty="0">
                <a:latin typeface="Calibri" panose="020F0502020204030204" pitchFamily="34" charset="0"/>
                <a:cs typeface="Calibri" panose="020F0502020204030204" pitchFamily="34" charset="0"/>
              </a:rPr>
              <a:t>Proof</a:t>
            </a:r>
            <a:r>
              <a:rPr lang="zh-CN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0" dirty="0">
                <a:latin typeface="Calibri" panose="020F0502020204030204" pitchFamily="34" charset="0"/>
                <a:cs typeface="Calibri" panose="020F0502020204030204" pitchFamily="34" charset="0"/>
              </a:rPr>
              <a:t>sketch: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0" dirty="0">
                <a:latin typeface="Calibri" panose="020F0502020204030204" pitchFamily="34" charset="0"/>
                <a:cs typeface="Calibri" panose="020F0502020204030204" pitchFamily="34" charset="0"/>
              </a:rPr>
              <a:t>Begin</a:t>
            </a: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0" dirty="0">
                <a:latin typeface="Calibri" panose="020F0502020204030204" pitchFamily="34" charset="0"/>
                <a:cs typeface="Calibri" panose="020F0502020204030204" pitchFamily="34" charset="0"/>
              </a:rPr>
              <a:t>MA-complete</a:t>
            </a: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0" dirty="0">
                <a:latin typeface="Calibri" panose="020F0502020204030204" pitchFamily="34" charset="0"/>
                <a:cs typeface="Calibri" panose="020F0502020204030204" pitchFamily="34" charset="0"/>
              </a:rPr>
              <a:t>question</a:t>
            </a: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0" dirty="0">
                <a:latin typeface="Calibri" panose="020F0502020204030204" pitchFamily="34" charset="0"/>
                <a:cs typeface="Calibri" panose="020F0502020204030204" pitchFamily="34" charset="0"/>
              </a:rPr>
              <a:t>described</a:t>
            </a: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quantum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circuit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V=R</a:t>
            </a:r>
            <a:r>
              <a:rPr lang="en-US" altLang="zh-CN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T-1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…R</a:t>
            </a:r>
            <a:r>
              <a:rPr lang="en-US" altLang="zh-CN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Kitaev’s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circuit-to-Hamiltonian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reduction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0" dirty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0" dirty="0">
                <a:latin typeface="Calibri" panose="020F0502020204030204" pitchFamily="34" charset="0"/>
                <a:cs typeface="Calibri" panose="020F0502020204030204" pitchFamily="34" charset="0"/>
              </a:rPr>
              <a:t>Hamiltonian</a:t>
            </a: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zh-CN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s.t.</a:t>
            </a: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0" dirty="0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0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0" dirty="0"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0" dirty="0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iff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accepts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probability.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0" dirty="0">
                <a:latin typeface="Calibri" panose="020F0502020204030204" pitchFamily="34" charset="0"/>
                <a:cs typeface="Calibri" panose="020F0502020204030204" pitchFamily="34" charset="0"/>
              </a:rPr>
              <a:t>Moreover,</a:t>
            </a:r>
            <a:r>
              <a:rPr lang="zh-CN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form: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succinct</a:t>
            </a:r>
            <a:endParaRPr lang="en-US" altLang="zh-CN" sz="28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itchFamily="2" charset="2"/>
              <a:buChar char="v"/>
            </a:pPr>
            <a:endParaRPr lang="en-US" altLang="zh-CN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56C71-8033-A944-7A0E-7CA4C4B58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76" y="4990264"/>
            <a:ext cx="6753125" cy="10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76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86ECE6-8330-4EDD-CBEF-8E2C98D8511D}"/>
              </a:ext>
            </a:extLst>
          </p:cNvPr>
          <p:cNvSpPr txBox="1">
            <a:spLocks/>
          </p:cNvSpPr>
          <p:nvPr/>
        </p:nvSpPr>
        <p:spPr>
          <a:xfrm>
            <a:off x="838200" y="573180"/>
            <a:ext cx="11353800" cy="5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q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Extreme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guided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states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resolve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sign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D7583-1240-FDF8-83CB-1338CDE71758}"/>
              </a:ext>
            </a:extLst>
          </p:cNvPr>
          <p:cNvSpPr txBox="1"/>
          <p:nvPr/>
        </p:nvSpPr>
        <p:spPr>
          <a:xfrm>
            <a:off x="1374749" y="1160159"/>
            <a:ext cx="6099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LHP: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Decide </a:t>
            </a:r>
            <a:r>
              <a:rPr lang="el-GR" sz="2400" dirty="0">
                <a:solidFill>
                  <a:schemeClr val="accent1"/>
                </a:solidFill>
              </a:rPr>
              <a:t>λ(</a:t>
            </a:r>
            <a:r>
              <a:rPr lang="en-US" sz="2400" dirty="0">
                <a:solidFill>
                  <a:schemeClr val="accent1"/>
                </a:solidFill>
              </a:rPr>
              <a:t>H)≤a or  </a:t>
            </a:r>
            <a:r>
              <a:rPr lang="el-GR" sz="2400" dirty="0">
                <a:solidFill>
                  <a:schemeClr val="accent1"/>
                </a:solidFill>
              </a:rPr>
              <a:t>λ(</a:t>
            </a:r>
            <a:r>
              <a:rPr lang="en-US" sz="2400" dirty="0">
                <a:solidFill>
                  <a:schemeClr val="accent1"/>
                </a:solidFill>
              </a:rPr>
              <a:t>H)≥b</a:t>
            </a:r>
            <a:r>
              <a:rPr lang="en-US" altLang="zh-CN" sz="2400" dirty="0">
                <a:solidFill>
                  <a:schemeClr val="accent1"/>
                </a:solidFill>
              </a:rPr>
              <a:t>,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</a:rPr>
              <a:t>b-a&gt;1/poly(n)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711DFC-85A9-CDE8-71FA-AAE5CB311ABB}"/>
              </a:ext>
            </a:extLst>
          </p:cNvPr>
          <p:cNvSpPr/>
          <p:nvPr/>
        </p:nvSpPr>
        <p:spPr>
          <a:xfrm>
            <a:off x="4270954" y="2441092"/>
            <a:ext cx="2266033" cy="917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Stoquastic</a:t>
            </a:r>
            <a:endParaRPr lang="en-CN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F331538-44E6-2B67-2BF7-9379F0EA7F41}"/>
              </a:ext>
            </a:extLst>
          </p:cNvPr>
          <p:cNvSpPr/>
          <p:nvPr/>
        </p:nvSpPr>
        <p:spPr>
          <a:xfrm>
            <a:off x="7335167" y="2454562"/>
            <a:ext cx="3365259" cy="917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Hamiltonian</a:t>
            </a:r>
            <a:endParaRPr lang="en-CN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A4D94-88CC-D3FD-8902-D86FCDA9FCED}"/>
              </a:ext>
            </a:extLst>
          </p:cNvPr>
          <p:cNvSpPr txBox="1"/>
          <p:nvPr/>
        </p:nvSpPr>
        <p:spPr>
          <a:xfrm>
            <a:off x="576201" y="3818106"/>
            <a:ext cx="3023033" cy="461665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Succinct</a:t>
            </a:r>
            <a:r>
              <a:rPr lang="zh-CN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  <a:r>
              <a:rPr lang="zh-CN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D562E-D3C8-91D2-33EF-0B4D7FC6C3C7}"/>
              </a:ext>
            </a:extLst>
          </p:cNvPr>
          <p:cNvSpPr txBox="1"/>
          <p:nvPr/>
        </p:nvSpPr>
        <p:spPr>
          <a:xfrm>
            <a:off x="4249067" y="3633439"/>
            <a:ext cx="2266033" cy="830997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MA-complete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432FF"/>
                </a:solidFill>
              </a:rPr>
              <a:t>[BT10] [Liu20]</a:t>
            </a:r>
            <a:endParaRPr lang="en-CN" sz="2400" dirty="0">
              <a:solidFill>
                <a:srgbClr val="0432FF"/>
              </a:solidFill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35A0B7A-2D8E-C2F0-10F5-7A145D532130}"/>
              </a:ext>
            </a:extLst>
          </p:cNvPr>
          <p:cNvSpPr/>
          <p:nvPr/>
        </p:nvSpPr>
        <p:spPr>
          <a:xfrm rot="16200000">
            <a:off x="7041628" y="3719655"/>
            <a:ext cx="366285" cy="658563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770F8E-DEBC-369B-D920-5B92EA84D72D}"/>
              </a:ext>
            </a:extLst>
          </p:cNvPr>
          <p:cNvSpPr txBox="1"/>
          <p:nvPr/>
        </p:nvSpPr>
        <p:spPr>
          <a:xfrm>
            <a:off x="7884779" y="3677213"/>
            <a:ext cx="2266033" cy="830997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MA-complete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432FF"/>
                </a:solidFill>
              </a:rPr>
              <a:t>Our</a:t>
            </a:r>
            <a:r>
              <a:rPr lang="zh-CN" altLang="en-US" sz="2400" dirty="0">
                <a:solidFill>
                  <a:srgbClr val="0432FF"/>
                </a:solidFill>
              </a:rPr>
              <a:t> </a:t>
            </a:r>
            <a:r>
              <a:rPr lang="en-US" altLang="zh-CN" sz="2400" dirty="0">
                <a:solidFill>
                  <a:srgbClr val="0432FF"/>
                </a:solidFill>
              </a:rPr>
              <a:t>result</a:t>
            </a:r>
            <a:endParaRPr lang="en-CN" sz="2400" dirty="0">
              <a:solidFill>
                <a:srgbClr val="0432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CEE78F-1962-39C5-A1A4-F95C885F7C92}"/>
              </a:ext>
            </a:extLst>
          </p:cNvPr>
          <p:cNvSpPr txBox="1">
            <a:spLocks/>
          </p:cNvSpPr>
          <p:nvPr/>
        </p:nvSpPr>
        <p:spPr>
          <a:xfrm>
            <a:off x="838200" y="1620801"/>
            <a:ext cx="11353800" cy="5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q"/>
            </a:pPr>
            <a:r>
              <a:rPr lang="en-US" altLang="zh-CN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zh-CN" altLang="en-US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guided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states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resolve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sign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problem.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36884E-5D0E-2A28-F972-B5516D72E9B2}"/>
              </a:ext>
            </a:extLst>
          </p:cNvPr>
          <p:cNvSpPr txBox="1"/>
          <p:nvPr/>
        </p:nvSpPr>
        <p:spPr>
          <a:xfrm>
            <a:off x="576201" y="4865727"/>
            <a:ext cx="3023033" cy="461665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lang="zh-CN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</a:t>
            </a:r>
            <a:r>
              <a:rPr lang="zh-CN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BE0216-C262-0BDB-6E58-2CB1C35AD17D}"/>
              </a:ext>
            </a:extLst>
          </p:cNvPr>
          <p:cNvSpPr txBox="1"/>
          <p:nvPr/>
        </p:nvSpPr>
        <p:spPr>
          <a:xfrm>
            <a:off x="4270954" y="4650221"/>
            <a:ext cx="2266033" cy="830997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MA-complete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432FF"/>
                </a:solidFill>
              </a:rPr>
              <a:t>[Bra14]</a:t>
            </a:r>
            <a:endParaRPr lang="en-CN" sz="2400" dirty="0">
              <a:solidFill>
                <a:srgbClr val="0432FF"/>
              </a:solidFill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8C3378F5-8210-0E71-BE47-60E88425EBF7}"/>
              </a:ext>
            </a:extLst>
          </p:cNvPr>
          <p:cNvSpPr/>
          <p:nvPr/>
        </p:nvSpPr>
        <p:spPr>
          <a:xfrm rot="16200000">
            <a:off x="7041628" y="4724775"/>
            <a:ext cx="366285" cy="658563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F390DF-C04E-0E3D-56C6-289B91FFB6B1}"/>
              </a:ext>
            </a:extLst>
          </p:cNvPr>
          <p:cNvSpPr txBox="1"/>
          <p:nvPr/>
        </p:nvSpPr>
        <p:spPr>
          <a:xfrm>
            <a:off x="7912554" y="4681060"/>
            <a:ext cx="2266033" cy="830997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MA-complete</a:t>
            </a:r>
          </a:p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???</a:t>
            </a:r>
          </a:p>
        </p:txBody>
      </p:sp>
      <p:pic>
        <p:nvPicPr>
          <p:cNvPr id="15" name="Graphic 14" descr="Smiling with hearts face outline outline">
            <a:extLst>
              <a:ext uri="{FF2B5EF4-FFF2-40B4-BE49-F238E27FC236}">
                <a16:creationId xmlns:a16="http://schemas.microsoft.com/office/drawing/2014/main" id="{37FE1A43-21C2-9AA4-3F05-31B1E945C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0210" y="5890097"/>
            <a:ext cx="598047" cy="64979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0F4539-D827-413D-2BEA-0BE66B125077}"/>
              </a:ext>
            </a:extLst>
          </p:cNvPr>
          <p:cNvGrpSpPr/>
          <p:nvPr/>
        </p:nvGrpSpPr>
        <p:grpSpPr>
          <a:xfrm>
            <a:off x="3944842" y="5506353"/>
            <a:ext cx="783720" cy="410400"/>
            <a:chOff x="3944842" y="5506353"/>
            <a:chExt cx="78372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0D016AB-34C8-4A35-B624-4F1A47829FAD}"/>
                    </a:ext>
                  </a:extLst>
                </p14:cNvPr>
                <p14:cNvContentPartPr/>
                <p14:nvPr/>
              </p14:nvContentPartPr>
              <p14:xfrm>
                <a:off x="4050322" y="5506353"/>
                <a:ext cx="678240" cy="326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275B51-3A23-6C63-86DE-2F3BDF72A6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32682" y="5488353"/>
                  <a:ext cx="7138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4687B8-6EC2-0E61-36CA-4C72ADCE9D64}"/>
                    </a:ext>
                  </a:extLst>
                </p14:cNvPr>
                <p14:cNvContentPartPr/>
                <p14:nvPr/>
              </p14:nvContentPartPr>
              <p14:xfrm>
                <a:off x="3944842" y="5631993"/>
                <a:ext cx="361080" cy="284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02D30C1-8E9E-2496-DB85-D04697067C2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27202" y="5614353"/>
                  <a:ext cx="39672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92CBBE-FCEB-1C91-C35D-74655AA4E6B1}"/>
              </a:ext>
            </a:extLst>
          </p:cNvPr>
          <p:cNvGrpSpPr/>
          <p:nvPr/>
        </p:nvGrpSpPr>
        <p:grpSpPr>
          <a:xfrm>
            <a:off x="7987642" y="5337873"/>
            <a:ext cx="786960" cy="496800"/>
            <a:chOff x="7987642" y="5337873"/>
            <a:chExt cx="78696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D57BF9-8C65-8839-9152-866DE421103B}"/>
                    </a:ext>
                  </a:extLst>
                </p14:cNvPr>
                <p14:cNvContentPartPr/>
                <p14:nvPr/>
              </p14:nvContentPartPr>
              <p14:xfrm>
                <a:off x="8126242" y="5337873"/>
                <a:ext cx="648360" cy="398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0D32910-CA4A-43E1-A746-0188CD78C3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08242" y="5320233"/>
                  <a:ext cx="68400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BA2D10F-6B63-99D7-E520-AFEE22181215}"/>
                    </a:ext>
                  </a:extLst>
                </p14:cNvPr>
                <p14:cNvContentPartPr/>
                <p14:nvPr/>
              </p14:nvContentPartPr>
              <p14:xfrm>
                <a:off x="7987642" y="5540193"/>
                <a:ext cx="306720" cy="294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01F5A2F-D4E1-CAB1-9586-F58079EE5E7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69642" y="5522553"/>
                  <a:ext cx="342360" cy="330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FFC9320-04C0-516B-6E1A-8D0D025C8D06}"/>
              </a:ext>
            </a:extLst>
          </p:cNvPr>
          <p:cNvSpPr txBox="1"/>
          <p:nvPr/>
        </p:nvSpPr>
        <p:spPr>
          <a:xfrm>
            <a:off x="4204359" y="5755897"/>
            <a:ext cx="2906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</a:rPr>
              <a:t>robust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Quantum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Monte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Carlo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method!</a:t>
            </a:r>
            <a:endParaRPr lang="en-CN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4D44B5-0286-0DD7-6211-15B71A5B4912}"/>
              </a:ext>
            </a:extLst>
          </p:cNvPr>
          <p:cNvSpPr txBox="1"/>
          <p:nvPr/>
        </p:nvSpPr>
        <p:spPr>
          <a:xfrm>
            <a:off x="8616318" y="5654794"/>
            <a:ext cx="3784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Meaningful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method</a:t>
            </a: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stoquastic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New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Fixed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node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QMC</a:t>
            </a:r>
            <a:endParaRPr lang="en-CN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4" name="Graphic 23" descr="Sad face outline outline">
            <a:extLst>
              <a:ext uri="{FF2B5EF4-FFF2-40B4-BE49-F238E27FC236}">
                <a16:creationId xmlns:a16="http://schemas.microsoft.com/office/drawing/2014/main" id="{666ADDE0-A583-1535-6806-5417094420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26274" y="2507417"/>
            <a:ext cx="724733" cy="7247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1E58826-D858-B7D4-800D-2B5E93971034}"/>
              </a:ext>
            </a:extLst>
          </p:cNvPr>
          <p:cNvGrpSpPr/>
          <p:nvPr/>
        </p:nvGrpSpPr>
        <p:grpSpPr>
          <a:xfrm>
            <a:off x="3751007" y="3372856"/>
            <a:ext cx="430200" cy="291600"/>
            <a:chOff x="3751007" y="3372856"/>
            <a:chExt cx="43020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EE9944-B0C8-F02A-A066-96ADC08CD65E}"/>
                    </a:ext>
                  </a:extLst>
                </p14:cNvPr>
                <p14:cNvContentPartPr/>
                <p14:nvPr/>
              </p14:nvContentPartPr>
              <p14:xfrm>
                <a:off x="3859727" y="3491296"/>
                <a:ext cx="321480" cy="173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EE9944-B0C8-F02A-A066-96ADC08CD6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41727" y="3473296"/>
                  <a:ext cx="357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8264B9F-1244-5377-4F8A-DA452D06C99D}"/>
                    </a:ext>
                  </a:extLst>
                </p14:cNvPr>
                <p14:cNvContentPartPr/>
                <p14:nvPr/>
              </p14:nvContentPartPr>
              <p14:xfrm>
                <a:off x="3751007" y="3372856"/>
                <a:ext cx="263160" cy="251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8264B9F-1244-5377-4F8A-DA452D06C99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33367" y="3355216"/>
                  <a:ext cx="298800" cy="2869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8" name="Graphic 27" descr="Sad face outline outline">
            <a:extLst>
              <a:ext uri="{FF2B5EF4-FFF2-40B4-BE49-F238E27FC236}">
                <a16:creationId xmlns:a16="http://schemas.microsoft.com/office/drawing/2014/main" id="{6B082D43-3298-C967-FD21-7AE9E73D04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43985" y="5958531"/>
            <a:ext cx="724733" cy="72473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F8BEE9C-E02A-3A5C-9BAF-413973AB72C7}"/>
              </a:ext>
            </a:extLst>
          </p:cNvPr>
          <p:cNvSpPr txBox="1"/>
          <p:nvPr/>
        </p:nvSpPr>
        <p:spPr>
          <a:xfrm>
            <a:off x="1157207" y="3058503"/>
            <a:ext cx="290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Sensitive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errors.</a:t>
            </a:r>
            <a:r>
              <a:rPr lang="zh-CN" altLang="en-US" sz="2400" dirty="0"/>
              <a:t> 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380776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  <p:bldP spid="11" grpId="0" animBg="1"/>
      <p:bldP spid="12" grpId="0" animBg="1"/>
      <p:bldP spid="4" grpId="0"/>
      <p:bldP spid="6" grpId="0" animBg="1"/>
      <p:bldP spid="9" grpId="0" animBg="1"/>
      <p:bldP spid="13" grpId="0" animBg="1"/>
      <p:bldP spid="14" grpId="0" animBg="1"/>
      <p:bldP spid="22" grpId="0"/>
      <p:bldP spid="23" grpId="0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86ECE6-8330-4EDD-CBEF-8E2C98D8511D}"/>
              </a:ext>
            </a:extLst>
          </p:cNvPr>
          <p:cNvSpPr txBox="1">
            <a:spLocks/>
          </p:cNvSpPr>
          <p:nvPr/>
        </p:nvSpPr>
        <p:spPr>
          <a:xfrm>
            <a:off x="838200" y="573180"/>
            <a:ext cx="11353800" cy="5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q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Extreme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guided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states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resolve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sign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D7583-1240-FDF8-83CB-1338CDE71758}"/>
              </a:ext>
            </a:extLst>
          </p:cNvPr>
          <p:cNvSpPr txBox="1"/>
          <p:nvPr/>
        </p:nvSpPr>
        <p:spPr>
          <a:xfrm>
            <a:off x="1374749" y="1160159"/>
            <a:ext cx="6099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LHP: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Decide </a:t>
            </a:r>
            <a:r>
              <a:rPr lang="el-GR" sz="2400" dirty="0">
                <a:solidFill>
                  <a:schemeClr val="accent1"/>
                </a:solidFill>
              </a:rPr>
              <a:t>λ(</a:t>
            </a:r>
            <a:r>
              <a:rPr lang="en-US" sz="2400" dirty="0">
                <a:solidFill>
                  <a:schemeClr val="accent1"/>
                </a:solidFill>
              </a:rPr>
              <a:t>H)≤a or  </a:t>
            </a:r>
            <a:r>
              <a:rPr lang="el-GR" sz="2400" dirty="0">
                <a:solidFill>
                  <a:schemeClr val="accent1"/>
                </a:solidFill>
              </a:rPr>
              <a:t>λ(</a:t>
            </a:r>
            <a:r>
              <a:rPr lang="en-US" sz="2400" dirty="0">
                <a:solidFill>
                  <a:schemeClr val="accent1"/>
                </a:solidFill>
              </a:rPr>
              <a:t>H)≥b</a:t>
            </a:r>
            <a:r>
              <a:rPr lang="en-US" altLang="zh-CN" sz="2400" dirty="0">
                <a:solidFill>
                  <a:schemeClr val="accent1"/>
                </a:solidFill>
              </a:rPr>
              <a:t>,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</a:rPr>
              <a:t>b-a&gt;1/poly(n)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711DFC-85A9-CDE8-71FA-AAE5CB311ABB}"/>
              </a:ext>
            </a:extLst>
          </p:cNvPr>
          <p:cNvSpPr/>
          <p:nvPr/>
        </p:nvSpPr>
        <p:spPr>
          <a:xfrm>
            <a:off x="4270954" y="2441092"/>
            <a:ext cx="2266033" cy="917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Stoquastic</a:t>
            </a:r>
            <a:endParaRPr lang="en-CN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F331538-44E6-2B67-2BF7-9379F0EA7F41}"/>
              </a:ext>
            </a:extLst>
          </p:cNvPr>
          <p:cNvSpPr/>
          <p:nvPr/>
        </p:nvSpPr>
        <p:spPr>
          <a:xfrm>
            <a:off x="7335167" y="2454562"/>
            <a:ext cx="3365259" cy="917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Hamiltonian</a:t>
            </a:r>
            <a:endParaRPr lang="en-CN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A4D94-88CC-D3FD-8902-D86FCDA9FCED}"/>
              </a:ext>
            </a:extLst>
          </p:cNvPr>
          <p:cNvSpPr txBox="1"/>
          <p:nvPr/>
        </p:nvSpPr>
        <p:spPr>
          <a:xfrm>
            <a:off x="576201" y="3818106"/>
            <a:ext cx="3023033" cy="461665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Succinct</a:t>
            </a:r>
            <a:r>
              <a:rPr lang="zh-CN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  <a:r>
              <a:rPr lang="zh-CN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D562E-D3C8-91D2-33EF-0B4D7FC6C3C7}"/>
              </a:ext>
            </a:extLst>
          </p:cNvPr>
          <p:cNvSpPr txBox="1"/>
          <p:nvPr/>
        </p:nvSpPr>
        <p:spPr>
          <a:xfrm>
            <a:off x="4249067" y="3633439"/>
            <a:ext cx="2266033" cy="830997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MA-complete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432FF"/>
                </a:solidFill>
              </a:rPr>
              <a:t>[BT10] [Liu20]</a:t>
            </a:r>
            <a:endParaRPr lang="en-CN" sz="2400" dirty="0">
              <a:solidFill>
                <a:srgbClr val="0432FF"/>
              </a:solidFill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35A0B7A-2D8E-C2F0-10F5-7A145D532130}"/>
              </a:ext>
            </a:extLst>
          </p:cNvPr>
          <p:cNvSpPr/>
          <p:nvPr/>
        </p:nvSpPr>
        <p:spPr>
          <a:xfrm rot="16200000">
            <a:off x="7041628" y="3719655"/>
            <a:ext cx="366285" cy="658563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770F8E-DEBC-369B-D920-5B92EA84D72D}"/>
              </a:ext>
            </a:extLst>
          </p:cNvPr>
          <p:cNvSpPr txBox="1"/>
          <p:nvPr/>
        </p:nvSpPr>
        <p:spPr>
          <a:xfrm>
            <a:off x="7884779" y="3677213"/>
            <a:ext cx="2266033" cy="830997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MA-complete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432FF"/>
                </a:solidFill>
              </a:rPr>
              <a:t>Our</a:t>
            </a:r>
            <a:r>
              <a:rPr lang="zh-CN" altLang="en-US" sz="2400" dirty="0">
                <a:solidFill>
                  <a:srgbClr val="0432FF"/>
                </a:solidFill>
              </a:rPr>
              <a:t> </a:t>
            </a:r>
            <a:r>
              <a:rPr lang="en-US" altLang="zh-CN" sz="2400" dirty="0">
                <a:solidFill>
                  <a:srgbClr val="0432FF"/>
                </a:solidFill>
              </a:rPr>
              <a:t>result</a:t>
            </a:r>
            <a:endParaRPr lang="en-CN" sz="2400" dirty="0">
              <a:solidFill>
                <a:srgbClr val="0432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CEE78F-1962-39C5-A1A4-F95C885F7C92}"/>
              </a:ext>
            </a:extLst>
          </p:cNvPr>
          <p:cNvSpPr txBox="1">
            <a:spLocks/>
          </p:cNvSpPr>
          <p:nvPr/>
        </p:nvSpPr>
        <p:spPr>
          <a:xfrm>
            <a:off x="838200" y="1620801"/>
            <a:ext cx="11353800" cy="5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q"/>
            </a:pPr>
            <a:r>
              <a:rPr lang="en-US" altLang="zh-CN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zh-CN" altLang="en-US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guided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states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resolve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sign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problem.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36884E-5D0E-2A28-F972-B5516D72E9B2}"/>
              </a:ext>
            </a:extLst>
          </p:cNvPr>
          <p:cNvSpPr txBox="1"/>
          <p:nvPr/>
        </p:nvSpPr>
        <p:spPr>
          <a:xfrm>
            <a:off x="576201" y="4865727"/>
            <a:ext cx="3023033" cy="461665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lang="zh-CN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</a:t>
            </a:r>
            <a:r>
              <a:rPr lang="zh-CN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BE0216-C262-0BDB-6E58-2CB1C35AD17D}"/>
              </a:ext>
            </a:extLst>
          </p:cNvPr>
          <p:cNvSpPr txBox="1"/>
          <p:nvPr/>
        </p:nvSpPr>
        <p:spPr>
          <a:xfrm>
            <a:off x="4270954" y="4650221"/>
            <a:ext cx="2266033" cy="830997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MA-complete</a:t>
            </a:r>
          </a:p>
          <a:p>
            <a:pPr algn="ctr"/>
            <a:r>
              <a:rPr lang="en-US" sz="2400" dirty="0">
                <a:solidFill>
                  <a:srgbClr val="0432FF"/>
                </a:solidFill>
              </a:rPr>
              <a:t>[Bra14]</a:t>
            </a:r>
            <a:endParaRPr lang="en-CN" sz="2400" dirty="0">
              <a:solidFill>
                <a:srgbClr val="0432FF"/>
              </a:solidFill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8C3378F5-8210-0E71-BE47-60E88425EBF7}"/>
              </a:ext>
            </a:extLst>
          </p:cNvPr>
          <p:cNvSpPr/>
          <p:nvPr/>
        </p:nvSpPr>
        <p:spPr>
          <a:xfrm rot="16200000">
            <a:off x="7041628" y="4724775"/>
            <a:ext cx="366285" cy="658563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F390DF-C04E-0E3D-56C6-289B91FFB6B1}"/>
              </a:ext>
            </a:extLst>
          </p:cNvPr>
          <p:cNvSpPr txBox="1"/>
          <p:nvPr/>
        </p:nvSpPr>
        <p:spPr>
          <a:xfrm>
            <a:off x="7912554" y="4681060"/>
            <a:ext cx="2266033" cy="830997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MA-complete</a:t>
            </a:r>
          </a:p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???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E383E9-65CA-1B53-FE42-0FC56F2E41D4}"/>
              </a:ext>
            </a:extLst>
          </p:cNvPr>
          <p:cNvSpPr txBox="1">
            <a:spLocks/>
          </p:cNvSpPr>
          <p:nvPr/>
        </p:nvSpPr>
        <p:spPr>
          <a:xfrm>
            <a:off x="860087" y="5773266"/>
            <a:ext cx="11353800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q"/>
            </a:pPr>
            <a:r>
              <a:rPr lang="en-US" altLang="zh-CN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zh-CN" altLang="en-US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en-US" altLang="zh-C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:More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quantum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Hamiltonian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problem?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46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86ECE6-8330-4EDD-CBEF-8E2C98D8511D}"/>
              </a:ext>
            </a:extLst>
          </p:cNvPr>
          <p:cNvSpPr txBox="1">
            <a:spLocks/>
          </p:cNvSpPr>
          <p:nvPr/>
        </p:nvSpPr>
        <p:spPr>
          <a:xfrm>
            <a:off x="838200" y="573180"/>
            <a:ext cx="11353800" cy="5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q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Extreme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guided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states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resolve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sign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problem.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D7583-1240-FDF8-83CB-1338CDE71758}"/>
              </a:ext>
            </a:extLst>
          </p:cNvPr>
          <p:cNvSpPr txBox="1"/>
          <p:nvPr/>
        </p:nvSpPr>
        <p:spPr>
          <a:xfrm>
            <a:off x="1374749" y="1160159"/>
            <a:ext cx="6099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LHP: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Decide </a:t>
            </a:r>
            <a:r>
              <a:rPr lang="el-GR" sz="2400" dirty="0">
                <a:solidFill>
                  <a:schemeClr val="accent1"/>
                </a:solidFill>
              </a:rPr>
              <a:t>λ(</a:t>
            </a:r>
            <a:r>
              <a:rPr lang="en-US" sz="2400" dirty="0">
                <a:solidFill>
                  <a:schemeClr val="accent1"/>
                </a:solidFill>
              </a:rPr>
              <a:t>H)≤a or  </a:t>
            </a:r>
            <a:r>
              <a:rPr lang="el-GR" sz="2400" dirty="0">
                <a:solidFill>
                  <a:schemeClr val="accent1"/>
                </a:solidFill>
              </a:rPr>
              <a:t>λ(</a:t>
            </a:r>
            <a:r>
              <a:rPr lang="en-US" sz="2400" dirty="0">
                <a:solidFill>
                  <a:schemeClr val="accent1"/>
                </a:solidFill>
              </a:rPr>
              <a:t>H)≥b</a:t>
            </a:r>
            <a:r>
              <a:rPr lang="en-US" altLang="zh-CN" sz="2400" dirty="0">
                <a:solidFill>
                  <a:schemeClr val="accent1"/>
                </a:solidFill>
              </a:rPr>
              <a:t>,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</a:rPr>
              <a:t>b-a&gt;1/poly(n)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711DFC-85A9-CDE8-71FA-AAE5CB311ABB}"/>
              </a:ext>
            </a:extLst>
          </p:cNvPr>
          <p:cNvSpPr/>
          <p:nvPr/>
        </p:nvSpPr>
        <p:spPr>
          <a:xfrm>
            <a:off x="4270954" y="2441092"/>
            <a:ext cx="2266033" cy="917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Stoquastic</a:t>
            </a:r>
            <a:endParaRPr lang="en-CN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F331538-44E6-2B67-2BF7-9379F0EA7F41}"/>
              </a:ext>
            </a:extLst>
          </p:cNvPr>
          <p:cNvSpPr/>
          <p:nvPr/>
        </p:nvSpPr>
        <p:spPr>
          <a:xfrm>
            <a:off x="7335167" y="2454562"/>
            <a:ext cx="3365259" cy="9176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Hamiltonian</a:t>
            </a:r>
            <a:endParaRPr lang="en-CN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A4D94-88CC-D3FD-8902-D86FCDA9FCED}"/>
              </a:ext>
            </a:extLst>
          </p:cNvPr>
          <p:cNvSpPr txBox="1"/>
          <p:nvPr/>
        </p:nvSpPr>
        <p:spPr>
          <a:xfrm>
            <a:off x="576201" y="3818106"/>
            <a:ext cx="3023033" cy="461665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Succinct</a:t>
            </a:r>
            <a:r>
              <a:rPr lang="zh-CN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  <a:r>
              <a:rPr lang="zh-CN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D562E-D3C8-91D2-33EF-0B4D7FC6C3C7}"/>
              </a:ext>
            </a:extLst>
          </p:cNvPr>
          <p:cNvSpPr txBox="1"/>
          <p:nvPr/>
        </p:nvSpPr>
        <p:spPr>
          <a:xfrm>
            <a:off x="4249067" y="3633439"/>
            <a:ext cx="2266033" cy="830997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MA-complete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432FF"/>
                </a:solidFill>
              </a:rPr>
              <a:t>[BT10] [Liu20]</a:t>
            </a:r>
            <a:endParaRPr lang="en-CN" sz="2400" dirty="0">
              <a:solidFill>
                <a:srgbClr val="0432FF"/>
              </a:solidFill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35A0B7A-2D8E-C2F0-10F5-7A145D532130}"/>
              </a:ext>
            </a:extLst>
          </p:cNvPr>
          <p:cNvSpPr/>
          <p:nvPr/>
        </p:nvSpPr>
        <p:spPr>
          <a:xfrm rot="16200000">
            <a:off x="7041628" y="3719655"/>
            <a:ext cx="366285" cy="658563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770F8E-DEBC-369B-D920-5B92EA84D72D}"/>
              </a:ext>
            </a:extLst>
          </p:cNvPr>
          <p:cNvSpPr txBox="1"/>
          <p:nvPr/>
        </p:nvSpPr>
        <p:spPr>
          <a:xfrm>
            <a:off x="7884779" y="3677213"/>
            <a:ext cx="2266033" cy="830997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MA-complete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432FF"/>
                </a:solidFill>
              </a:rPr>
              <a:t>Our</a:t>
            </a:r>
            <a:r>
              <a:rPr lang="zh-CN" altLang="en-US" sz="2400" dirty="0">
                <a:solidFill>
                  <a:srgbClr val="0432FF"/>
                </a:solidFill>
              </a:rPr>
              <a:t> </a:t>
            </a:r>
            <a:r>
              <a:rPr lang="en-US" altLang="zh-CN" sz="2400" dirty="0">
                <a:solidFill>
                  <a:srgbClr val="0432FF"/>
                </a:solidFill>
              </a:rPr>
              <a:t>result</a:t>
            </a:r>
            <a:endParaRPr lang="en-CN" sz="2400" dirty="0">
              <a:solidFill>
                <a:srgbClr val="0432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CEE78F-1962-39C5-A1A4-F95C885F7C92}"/>
              </a:ext>
            </a:extLst>
          </p:cNvPr>
          <p:cNvSpPr txBox="1">
            <a:spLocks/>
          </p:cNvSpPr>
          <p:nvPr/>
        </p:nvSpPr>
        <p:spPr>
          <a:xfrm>
            <a:off x="838200" y="1620801"/>
            <a:ext cx="11353800" cy="5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q"/>
            </a:pPr>
            <a:r>
              <a:rPr lang="en-US" altLang="zh-CN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zh-CN" altLang="en-US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guided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states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resolve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sign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problem.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36884E-5D0E-2A28-F972-B5516D72E9B2}"/>
              </a:ext>
            </a:extLst>
          </p:cNvPr>
          <p:cNvSpPr txBox="1"/>
          <p:nvPr/>
        </p:nvSpPr>
        <p:spPr>
          <a:xfrm>
            <a:off x="576201" y="4865727"/>
            <a:ext cx="3023033" cy="461665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lang="zh-CN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</a:t>
            </a:r>
            <a:r>
              <a:rPr lang="zh-CN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BE0216-C262-0BDB-6E58-2CB1C35AD17D}"/>
              </a:ext>
            </a:extLst>
          </p:cNvPr>
          <p:cNvSpPr txBox="1"/>
          <p:nvPr/>
        </p:nvSpPr>
        <p:spPr>
          <a:xfrm>
            <a:off x="4270954" y="4650221"/>
            <a:ext cx="2266033" cy="830997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MA-complete</a:t>
            </a:r>
          </a:p>
          <a:p>
            <a:pPr algn="ctr"/>
            <a:r>
              <a:rPr lang="en-US" sz="2400" dirty="0">
                <a:solidFill>
                  <a:srgbClr val="0432FF"/>
                </a:solidFill>
              </a:rPr>
              <a:t>[Bra14]</a:t>
            </a:r>
            <a:endParaRPr lang="en-CN" sz="2400" dirty="0">
              <a:solidFill>
                <a:srgbClr val="0432FF"/>
              </a:solidFill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8C3378F5-8210-0E71-BE47-60E88425EBF7}"/>
              </a:ext>
            </a:extLst>
          </p:cNvPr>
          <p:cNvSpPr/>
          <p:nvPr/>
        </p:nvSpPr>
        <p:spPr>
          <a:xfrm rot="16200000">
            <a:off x="7041628" y="4724775"/>
            <a:ext cx="366285" cy="658563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F390DF-C04E-0E3D-56C6-289B91FFB6B1}"/>
              </a:ext>
            </a:extLst>
          </p:cNvPr>
          <p:cNvSpPr txBox="1"/>
          <p:nvPr/>
        </p:nvSpPr>
        <p:spPr>
          <a:xfrm>
            <a:off x="7912554" y="4681060"/>
            <a:ext cx="2266033" cy="830997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MA-complete</a:t>
            </a:r>
          </a:p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???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E383E9-65CA-1B53-FE42-0FC56F2E41D4}"/>
              </a:ext>
            </a:extLst>
          </p:cNvPr>
          <p:cNvSpPr txBox="1">
            <a:spLocks/>
          </p:cNvSpPr>
          <p:nvPr/>
        </p:nvSpPr>
        <p:spPr>
          <a:xfrm>
            <a:off x="860087" y="5773266"/>
            <a:ext cx="11353800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q"/>
            </a:pPr>
            <a:r>
              <a:rPr lang="en-US" altLang="zh-CN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zh-CN" altLang="en-US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en-US" altLang="zh-C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:More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quantum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Hamiltonian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problem?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listening.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altLang="zh-C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Graphic 21" descr="Angel face outline with solid fill">
            <a:extLst>
              <a:ext uri="{FF2B5EF4-FFF2-40B4-BE49-F238E27FC236}">
                <a16:creationId xmlns:a16="http://schemas.microsoft.com/office/drawing/2014/main" id="{58F3E61C-D308-3B10-3F3E-FD3A01B5B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7944" y="60450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80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0D64-8EE4-AA82-2909-8B3157B19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Cavolini" panose="020B0604020202020204" pitchFamily="34" charset="0"/>
                <a:cs typeface="Cavolini" panose="020B0604020202020204" pitchFamily="34" charset="0"/>
              </a:rPr>
              <a:t>Appendix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A46801-6585-6C31-EDB4-89CE98B0A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Gillespie’s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6397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"/>
    </mc:Choice>
    <mc:Fallback xmlns="">
      <p:transition spd="slow" advTm="163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EF89B-0366-9AFC-5206-F8D072CBC231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Gillespie’s algorithm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N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8F04C7-1790-0C60-0A3A-B2C7DD65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068090"/>
            <a:ext cx="11016827" cy="15169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continuous-time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MC?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Circumvent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exponential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|F|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Problem?</a:t>
            </a:r>
          </a:p>
          <a:p>
            <a:pPr>
              <a:buFont typeface="Wingdings" pitchFamily="2" charset="2"/>
              <a:buChar char="§"/>
            </a:pP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|G|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large.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zh-CN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zh-CN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[BCGL22]:</a:t>
            </a:r>
            <a:r>
              <a:rPr lang="zh-CN" altLang="en-US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</a:t>
            </a:r>
            <a:r>
              <a:rPr lang="zh-CN" altLang="en-US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r>
              <a:rPr lang="zh-CN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CTMC</a:t>
            </a:r>
            <a:r>
              <a:rPr lang="zh-CN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</a:t>
            </a:r>
            <a:r>
              <a:rPr lang="zh-CN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Gillespie’s</a:t>
            </a:r>
            <a:r>
              <a:rPr lang="zh-CN" altLang="en-US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D3E4B-2458-C318-C6F1-03C6CCF2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4" y="2887134"/>
            <a:ext cx="7775790" cy="694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1609175-95AC-2038-4480-8D871BB7D2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639" y="4051084"/>
                <a:ext cx="5547361" cy="15186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ourier New" panose="02070309020205020404" pitchFamily="49" charset="0"/>
                  <a:buChar char="o"/>
                </a:pP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Generate</a:t>
                </a:r>
                <a:r>
                  <a:rPr lang="zh-CN" altLang="en-US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C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zh-CN" altLang="en-US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1609175-95AC-2038-4480-8D871BB7D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" y="4051084"/>
                <a:ext cx="5547361" cy="1518692"/>
              </a:xfrm>
              <a:prstGeom prst="rect">
                <a:avLst/>
              </a:prstGeom>
              <a:blipFill>
                <a:blip r:embed="rId3"/>
                <a:stretch>
                  <a:fillRect l="-2055" t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F09D981-B129-876F-6ED6-202166997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689" y="4511785"/>
            <a:ext cx="3871978" cy="5657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C08D43-F520-B35E-7359-1F3A9685589A}"/>
              </a:ext>
            </a:extLst>
          </p:cNvPr>
          <p:cNvCxnSpPr>
            <a:cxnSpLocks/>
          </p:cNvCxnSpPr>
          <p:nvPr/>
        </p:nvCxnSpPr>
        <p:spPr>
          <a:xfrm>
            <a:off x="7112000" y="4272938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510AB8A-C927-2AA8-4938-4C097ADC3E5E}"/>
              </a:ext>
            </a:extLst>
          </p:cNvPr>
          <p:cNvSpPr txBox="1"/>
          <p:nvPr/>
        </p:nvSpPr>
        <p:spPr>
          <a:xfrm>
            <a:off x="6721516" y="4011328"/>
            <a:ext cx="23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</a:rPr>
              <a:t>0</a:t>
            </a:r>
            <a:endParaRPr lang="en-CN" sz="2800" b="1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B929C3-88D2-87C0-2711-C4E11197BE34}"/>
              </a:ext>
            </a:extLst>
          </p:cNvPr>
          <p:cNvSpPr txBox="1"/>
          <p:nvPr/>
        </p:nvSpPr>
        <p:spPr>
          <a:xfrm>
            <a:off x="11565466" y="4011328"/>
            <a:ext cx="2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t</a:t>
            </a:r>
            <a:endParaRPr lang="en-CN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C3290E-2895-D808-B598-B22E71725247}"/>
                  </a:ext>
                </a:extLst>
              </p:cNvPr>
              <p:cNvSpPr txBox="1"/>
              <p:nvPr/>
            </p:nvSpPr>
            <p:spPr>
              <a:xfrm>
                <a:off x="9101666" y="3630399"/>
                <a:ext cx="237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C3290E-2895-D808-B598-B22E71725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666" y="3630399"/>
                <a:ext cx="237067" cy="584775"/>
              </a:xfrm>
              <a:prstGeom prst="rect">
                <a:avLst/>
              </a:prstGeom>
              <a:blipFill>
                <a:blip r:embed="rId5"/>
                <a:stretch>
                  <a:fillRect l="-40000" r="-315000" b="-2173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EE247F-8047-7F0C-BEC4-2E7793589109}"/>
                  </a:ext>
                </a:extLst>
              </p:cNvPr>
              <p:cNvSpPr txBox="1"/>
              <p:nvPr/>
            </p:nvSpPr>
            <p:spPr>
              <a:xfrm>
                <a:off x="6743191" y="4534548"/>
                <a:ext cx="23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EE247F-8047-7F0C-BEC4-2E7793589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191" y="4534548"/>
                <a:ext cx="237067" cy="523220"/>
              </a:xfrm>
              <a:prstGeom prst="rect">
                <a:avLst/>
              </a:prstGeom>
              <a:blipFill>
                <a:blip r:embed="rId6"/>
                <a:stretch>
                  <a:fillRect r="-165000" b="-23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ABA8C1D4-E74F-76FF-64A9-6EB7562218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200" y="6055915"/>
            <a:ext cx="3023948" cy="622152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D4E430D-4963-8A8B-8939-68C1F2325D37}"/>
              </a:ext>
            </a:extLst>
          </p:cNvPr>
          <p:cNvSpPr txBox="1">
            <a:spLocks/>
          </p:cNvSpPr>
          <p:nvPr/>
        </p:nvSpPr>
        <p:spPr>
          <a:xfrm>
            <a:off x="548639" y="5159375"/>
            <a:ext cx="5750561" cy="896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zh-CN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</a:t>
            </a:r>
            <a:r>
              <a:rPr lang="zh-CN" alt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</a:t>
            </a:r>
            <a:r>
              <a:rPr lang="zh-CN" alt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zh-CN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</a:t>
            </a:r>
            <a:r>
              <a:rPr lang="zh-CN" alt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CN" alt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</a:t>
            </a:r>
            <a:r>
              <a:rPr lang="zh-CN" alt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</a:t>
            </a:r>
            <a:r>
              <a:rPr lang="zh-CN" alt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DE487D-0E92-79F8-C858-08EBB89A004E}"/>
                  </a:ext>
                </a:extLst>
              </p:cNvPr>
              <p:cNvSpPr txBox="1"/>
              <p:nvPr/>
            </p:nvSpPr>
            <p:spPr>
              <a:xfrm>
                <a:off x="6743191" y="5179918"/>
                <a:ext cx="4686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(1).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exponential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distribution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with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parameter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  <a:endParaRPr lang="en-CN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DE487D-0E92-79F8-C858-08EBB89A0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191" y="5179918"/>
                <a:ext cx="4686809" cy="830997"/>
              </a:xfrm>
              <a:prstGeom prst="rect">
                <a:avLst/>
              </a:prstGeom>
              <a:blipFill>
                <a:blip r:embed="rId8"/>
                <a:stretch>
                  <a:fillRect l="-1887" t="-4545" b="-151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>
            <a:extLst>
              <a:ext uri="{FF2B5EF4-FFF2-40B4-BE49-F238E27FC236}">
                <a16:creationId xmlns:a16="http://schemas.microsoft.com/office/drawing/2014/main" id="{A9488E85-E628-E1E3-6CED-447B9BDF172C}"/>
              </a:ext>
            </a:extLst>
          </p:cNvPr>
          <p:cNvSpPr/>
          <p:nvPr/>
        </p:nvSpPr>
        <p:spPr>
          <a:xfrm rot="16200000">
            <a:off x="7762883" y="3746202"/>
            <a:ext cx="260121" cy="156188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843159-C9B5-F6B4-FF97-5595904E6350}"/>
                  </a:ext>
                </a:extLst>
              </p:cNvPr>
              <p:cNvSpPr txBox="1"/>
              <p:nvPr/>
            </p:nvSpPr>
            <p:spPr>
              <a:xfrm>
                <a:off x="7627449" y="4618683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843159-C9B5-F6B4-FF97-5595904E6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449" y="4618683"/>
                <a:ext cx="581976" cy="523220"/>
              </a:xfrm>
              <a:prstGeom prst="rect">
                <a:avLst/>
              </a:prstGeom>
              <a:blipFill>
                <a:blip r:embed="rId9"/>
                <a:stretch>
                  <a:fillRect l="-4255" r="-2340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AE7C248-A314-BDAE-AFDE-18EB07DA3022}"/>
              </a:ext>
            </a:extLst>
          </p:cNvPr>
          <p:cNvSpPr txBox="1"/>
          <p:nvPr/>
        </p:nvSpPr>
        <p:spPr>
          <a:xfrm>
            <a:off x="6758261" y="5980247"/>
            <a:ext cx="5433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(2).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CN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5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0392BC-2817-E074-482A-D06BE4C8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2900" b="1" dirty="0"/>
              <a:t>Local Hamiltonian problem:</a:t>
            </a:r>
            <a:br>
              <a:rPr lang="en-US" altLang="zh-CN" sz="2900" b="1" dirty="0"/>
            </a:br>
            <a:r>
              <a:rPr lang="en-US" altLang="zh-CN" sz="2900" dirty="0"/>
              <a:t>Deciding </a:t>
            </a:r>
            <a:r>
              <a:rPr lang="en-US" altLang="zh-CN" sz="2900" dirty="0">
                <a:solidFill>
                  <a:srgbClr val="0432FF"/>
                </a:solidFill>
              </a:rPr>
              <a:t>ground energy </a:t>
            </a:r>
            <a:r>
              <a:rPr lang="en-US" altLang="zh-CN" sz="2900" dirty="0"/>
              <a:t>of </a:t>
            </a:r>
            <a:r>
              <a:rPr lang="en-US" altLang="zh-CN" sz="2900" dirty="0">
                <a:solidFill>
                  <a:srgbClr val="0432FF"/>
                </a:solidFill>
              </a:rPr>
              <a:t>locally</a:t>
            </a:r>
            <a:r>
              <a:rPr lang="en-US" altLang="zh-CN" sz="2900" dirty="0"/>
              <a:t> interacting </a:t>
            </a:r>
            <a:r>
              <a:rPr lang="en-US" altLang="zh-CN" sz="2900" dirty="0">
                <a:solidFill>
                  <a:srgbClr val="FF0000"/>
                </a:solidFill>
              </a:rPr>
              <a:t>many-body systems</a:t>
            </a:r>
            <a:r>
              <a:rPr lang="en-US" altLang="zh-CN" sz="2900" dirty="0"/>
              <a:t>.</a:t>
            </a:r>
            <a:endParaRPr lang="en-US" sz="2900" dirty="0"/>
          </a:p>
        </p:txBody>
      </p:sp>
      <p:pic>
        <p:nvPicPr>
          <p:cNvPr id="5" name="Picture 4" descr="combinatorics - Does this grid puzzle with a symmetry-breaking condition  have a solution? - Puzzling Stack Exchange">
            <a:extLst>
              <a:ext uri="{FF2B5EF4-FFF2-40B4-BE49-F238E27FC236}">
                <a16:creationId xmlns:a16="http://schemas.microsoft.com/office/drawing/2014/main" id="{D353E26C-2D01-8906-6FCB-3E36F168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9174" y="2076719"/>
            <a:ext cx="3036933" cy="30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C704CFD6-8546-0CD0-929E-87B284E2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3135" y="2001677"/>
            <a:ext cx="3927902" cy="28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BA69C8-3B7C-0053-5272-2367C5EF702B}"/>
                  </a:ext>
                </a:extLst>
              </p:cNvPr>
              <p:cNvSpPr txBox="1"/>
              <p:nvPr/>
            </p:nvSpPr>
            <p:spPr>
              <a:xfrm>
                <a:off x="2046247" y="5257780"/>
                <a:ext cx="8615267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altLang="zh-CN" sz="2000" dirty="0">
                    <a:cs typeface="Calibri" panose="020F0502020204030204" pitchFamily="34" charset="0"/>
                  </a:rPr>
                  <a:t>Local</a:t>
                </a:r>
                <a:r>
                  <a:rPr lang="zh-CN" altLang="en-US" sz="2000" dirty="0"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cs typeface="Calibri" panose="020F0502020204030204" pitchFamily="34" charset="0"/>
                  </a:rPr>
                  <a:t>Hamiltonian</a:t>
                </a:r>
                <a:r>
                  <a:rPr lang="zh-CN" altLang="en-US" sz="20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…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zh-CN" altLang="en-US" sz="200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</m:t>
                    </m:r>
                  </m:oMath>
                </a14:m>
                <a:endParaRPr lang="en-US" altLang="zh-CN" sz="2000" baseline="-25000" dirty="0"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altLang="zh-CN" sz="2000" dirty="0"/>
                  <a:t>Estimate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ground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energy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1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λ</m:t>
                    </m:r>
                  </m:oMath>
                </a14:m>
                <a:r>
                  <a:rPr lang="en-US" altLang="zh-CN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(H)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within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desired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precision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altLang="zh-CN" sz="2000" b="1" u="sng" dirty="0"/>
                  <a:t>LHP:</a:t>
                </a:r>
                <a:r>
                  <a:rPr lang="zh-CN" altLang="en-US" sz="2000" b="1" dirty="0"/>
                  <a:t> </a:t>
                </a:r>
                <a:r>
                  <a:rPr lang="en-US" altLang="zh-CN" sz="2000" dirty="0"/>
                  <a:t>Given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(</a:t>
                </a:r>
                <a:r>
                  <a:rPr lang="en-US" altLang="zh-CN" sz="2000" dirty="0" err="1"/>
                  <a:t>H,a,b</a:t>
                </a:r>
                <a:r>
                  <a:rPr lang="en-US" altLang="zh-CN" sz="2000" dirty="0"/>
                  <a:t>),</a:t>
                </a:r>
                <a:r>
                  <a:rPr lang="zh-CN" altLang="en-US" sz="2000" dirty="0"/>
                  <a:t> </a:t>
                </a:r>
                <a:r>
                  <a:rPr lang="en-US" sz="2000" dirty="0"/>
                  <a:t>Decide </a:t>
                </a:r>
                <a:r>
                  <a:rPr lang="el-GR" sz="2000" dirty="0"/>
                  <a:t>λ(</a:t>
                </a:r>
                <a:r>
                  <a:rPr lang="en-US" sz="2000" dirty="0"/>
                  <a:t>H)≤a or  </a:t>
                </a:r>
                <a:r>
                  <a:rPr lang="el-GR" sz="2000" dirty="0"/>
                  <a:t>λ(</a:t>
                </a:r>
                <a:r>
                  <a:rPr lang="en-US" sz="2000" dirty="0"/>
                  <a:t>H)≥b</a:t>
                </a:r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b-a&gt;1/poly(n)</a:t>
                </a:r>
                <a:endParaRPr lang="en-US" sz="2000" dirty="0"/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endParaRPr lang="en-US" altLang="zh-CN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BA69C8-3B7C-0053-5272-2367C5EF7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247" y="5257780"/>
                <a:ext cx="8615267" cy="1292662"/>
              </a:xfrm>
              <a:prstGeom prst="rect">
                <a:avLst/>
              </a:prstGeom>
              <a:blipFill>
                <a:blip r:embed="rId4"/>
                <a:stretch>
                  <a:fillRect t="-19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B7B1AB0-0100-6D9D-E24F-54F0F61CBC27}"/>
              </a:ext>
            </a:extLst>
          </p:cNvPr>
          <p:cNvGrpSpPr/>
          <p:nvPr/>
        </p:nvGrpSpPr>
        <p:grpSpPr>
          <a:xfrm>
            <a:off x="2411535" y="2485054"/>
            <a:ext cx="194760" cy="163080"/>
            <a:chOff x="2411535" y="2485054"/>
            <a:chExt cx="19476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FFE2F4C-30FA-7E3B-9C0A-47737727B981}"/>
                    </a:ext>
                  </a:extLst>
                </p14:cNvPr>
                <p14:cNvContentPartPr/>
                <p14:nvPr/>
              </p14:nvContentPartPr>
              <p14:xfrm>
                <a:off x="2411535" y="2485054"/>
                <a:ext cx="177120" cy="135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FFE2F4C-30FA-7E3B-9C0A-47737727B98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02895" y="2476054"/>
                  <a:ext cx="194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B17A73-CEA5-8ED9-C69C-4F8C2DBB8886}"/>
                    </a:ext>
                  </a:extLst>
                </p14:cNvPr>
                <p14:cNvContentPartPr/>
                <p14:nvPr/>
              </p14:nvContentPartPr>
              <p14:xfrm>
                <a:off x="2485335" y="2512774"/>
                <a:ext cx="120960" cy="135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B17A73-CEA5-8ED9-C69C-4F8C2DBB88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76695" y="2503774"/>
                  <a:ext cx="138600" cy="153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86F813-D23A-7925-F6C9-162A705069F5}"/>
              </a:ext>
            </a:extLst>
          </p:cNvPr>
          <p:cNvSpPr txBox="1"/>
          <p:nvPr/>
        </p:nvSpPr>
        <p:spPr>
          <a:xfrm>
            <a:off x="1768441" y="2228171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qubit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8A3B84-E047-54AE-2826-F9138DF3C680}"/>
                  </a:ext>
                </a:extLst>
              </p:cNvPr>
              <p:cNvSpPr txBox="1"/>
              <p:nvPr/>
            </p:nvSpPr>
            <p:spPr>
              <a:xfrm>
                <a:off x="2689517" y="2803782"/>
                <a:ext cx="466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8A3B84-E047-54AE-2826-F9138DF3C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517" y="2803782"/>
                <a:ext cx="46698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0918DDC-2C18-F98E-5CB1-CC679E489C45}"/>
              </a:ext>
            </a:extLst>
          </p:cNvPr>
          <p:cNvGrpSpPr/>
          <p:nvPr/>
        </p:nvGrpSpPr>
        <p:grpSpPr>
          <a:xfrm>
            <a:off x="2810775" y="2753614"/>
            <a:ext cx="123120" cy="129240"/>
            <a:chOff x="2810775" y="2753614"/>
            <a:chExt cx="12312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64C5F81-DFBF-02C4-8E70-B8C4F9750F59}"/>
                    </a:ext>
                  </a:extLst>
                </p14:cNvPr>
                <p14:cNvContentPartPr/>
                <p14:nvPr/>
              </p14:nvContentPartPr>
              <p14:xfrm>
                <a:off x="2876295" y="2778454"/>
                <a:ext cx="8280" cy="104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64C5F81-DFBF-02C4-8E70-B8C4F9750F5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67295" y="2769454"/>
                  <a:ext cx="25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C8AAC9-C59B-C815-CD9D-4A1CF1996D70}"/>
                    </a:ext>
                  </a:extLst>
                </p14:cNvPr>
                <p14:cNvContentPartPr/>
                <p14:nvPr/>
              </p14:nvContentPartPr>
              <p14:xfrm>
                <a:off x="2810775" y="2753614"/>
                <a:ext cx="123120" cy="97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C8AAC9-C59B-C815-CD9D-4A1CF1996D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02135" y="2744974"/>
                  <a:ext cx="140760" cy="115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85154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EF89B-0366-9AFC-5206-F8D072CBC231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Gillespie’s algorithm</a:t>
            </a: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N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8F04C7-1790-0C60-0A3A-B2C7DD65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068090"/>
            <a:ext cx="11016827" cy="15169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continuous-time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MC?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Circumvent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exponential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|F|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Problem?</a:t>
            </a:r>
          </a:p>
          <a:p>
            <a:pPr>
              <a:buFont typeface="Wingdings" pitchFamily="2" charset="2"/>
              <a:buChar char="§"/>
            </a:pP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|G|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large.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zh-CN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zh-CN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[BCGL22]:</a:t>
            </a:r>
            <a:r>
              <a:rPr lang="zh-CN" altLang="en-US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</a:t>
            </a:r>
            <a:r>
              <a:rPr lang="zh-CN" altLang="en-US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r>
              <a:rPr lang="zh-CN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CTMC</a:t>
            </a:r>
            <a:r>
              <a:rPr lang="zh-CN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</a:t>
            </a:r>
            <a:r>
              <a:rPr lang="zh-CN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Gillespie’s</a:t>
            </a:r>
            <a:r>
              <a:rPr lang="zh-CN" altLang="en-US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D3E4B-2458-C318-C6F1-03C6CCF2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4" y="2887134"/>
            <a:ext cx="7775790" cy="694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1609175-95AC-2038-4480-8D871BB7D2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639" y="4051084"/>
                <a:ext cx="5547361" cy="15186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ourier New" panose="02070309020205020404" pitchFamily="49" charset="0"/>
                  <a:buChar char="o"/>
                </a:pP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Generate</a:t>
                </a:r>
                <a:r>
                  <a:rPr lang="zh-CN" altLang="en-US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1609175-95AC-2038-4480-8D871BB7D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" y="4051084"/>
                <a:ext cx="5547361" cy="1518692"/>
              </a:xfrm>
              <a:prstGeom prst="rect">
                <a:avLst/>
              </a:prstGeom>
              <a:blipFill>
                <a:blip r:embed="rId3"/>
                <a:stretch>
                  <a:fillRect l="-2055" t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F09D981-B129-876F-6ED6-202166997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689" y="4511785"/>
            <a:ext cx="3871978" cy="5657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C08D43-F520-B35E-7359-1F3A9685589A}"/>
              </a:ext>
            </a:extLst>
          </p:cNvPr>
          <p:cNvCxnSpPr>
            <a:cxnSpLocks/>
          </p:cNvCxnSpPr>
          <p:nvPr/>
        </p:nvCxnSpPr>
        <p:spPr>
          <a:xfrm>
            <a:off x="7112000" y="4272938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510AB8A-C927-2AA8-4938-4C097ADC3E5E}"/>
              </a:ext>
            </a:extLst>
          </p:cNvPr>
          <p:cNvSpPr txBox="1"/>
          <p:nvPr/>
        </p:nvSpPr>
        <p:spPr>
          <a:xfrm>
            <a:off x="6721516" y="4011328"/>
            <a:ext cx="23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</a:rPr>
              <a:t>0</a:t>
            </a:r>
            <a:endParaRPr lang="en-CN" sz="2800" b="1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B929C3-88D2-87C0-2711-C4E11197BE34}"/>
              </a:ext>
            </a:extLst>
          </p:cNvPr>
          <p:cNvSpPr txBox="1"/>
          <p:nvPr/>
        </p:nvSpPr>
        <p:spPr>
          <a:xfrm>
            <a:off x="11565466" y="4011328"/>
            <a:ext cx="2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t</a:t>
            </a:r>
            <a:endParaRPr lang="en-CN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C3290E-2895-D808-B598-B22E71725247}"/>
                  </a:ext>
                </a:extLst>
              </p:cNvPr>
              <p:cNvSpPr txBox="1"/>
              <p:nvPr/>
            </p:nvSpPr>
            <p:spPr>
              <a:xfrm>
                <a:off x="9101666" y="3630399"/>
                <a:ext cx="237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C3290E-2895-D808-B598-B22E71725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666" y="3630399"/>
                <a:ext cx="237067" cy="584775"/>
              </a:xfrm>
              <a:prstGeom prst="rect">
                <a:avLst/>
              </a:prstGeom>
              <a:blipFill>
                <a:blip r:embed="rId5"/>
                <a:stretch>
                  <a:fillRect l="-40000" r="-315000" b="-2173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EE247F-8047-7F0C-BEC4-2E7793589109}"/>
                  </a:ext>
                </a:extLst>
              </p:cNvPr>
              <p:cNvSpPr txBox="1"/>
              <p:nvPr/>
            </p:nvSpPr>
            <p:spPr>
              <a:xfrm>
                <a:off x="6743191" y="4534548"/>
                <a:ext cx="23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EE247F-8047-7F0C-BEC4-2E7793589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191" y="4534548"/>
                <a:ext cx="237067" cy="523220"/>
              </a:xfrm>
              <a:prstGeom prst="rect">
                <a:avLst/>
              </a:prstGeom>
              <a:blipFill>
                <a:blip r:embed="rId6"/>
                <a:stretch>
                  <a:fillRect r="-165000" b="-23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ABA8C1D4-E74F-76FF-64A9-6EB7562218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200" y="6055915"/>
            <a:ext cx="3023948" cy="622152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D4E430D-4963-8A8B-8939-68C1F2325D37}"/>
              </a:ext>
            </a:extLst>
          </p:cNvPr>
          <p:cNvSpPr txBox="1">
            <a:spLocks/>
          </p:cNvSpPr>
          <p:nvPr/>
        </p:nvSpPr>
        <p:spPr>
          <a:xfrm>
            <a:off x="548639" y="5159375"/>
            <a:ext cx="5750561" cy="1518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zh-CN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</a:t>
            </a:r>
            <a:r>
              <a:rPr lang="zh-CN" alt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</a:t>
            </a:r>
            <a:r>
              <a:rPr lang="zh-CN" alt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zh-CN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</a:t>
            </a:r>
            <a:r>
              <a:rPr lang="zh-CN" alt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CN" alt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</a:t>
            </a:r>
            <a:r>
              <a:rPr lang="zh-CN" alt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</a:t>
            </a:r>
            <a:r>
              <a:rPr lang="zh-CN" alt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DE487D-0E92-79F8-C858-08EBB89A004E}"/>
                  </a:ext>
                </a:extLst>
              </p:cNvPr>
              <p:cNvSpPr txBox="1"/>
              <p:nvPr/>
            </p:nvSpPr>
            <p:spPr>
              <a:xfrm>
                <a:off x="6743191" y="5179918"/>
                <a:ext cx="4686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(1).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exponential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distribution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with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parameter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altLang="zh-CN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  <a:endParaRPr lang="en-CN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DE487D-0E92-79F8-C858-08EBB89A0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191" y="5179918"/>
                <a:ext cx="4686809" cy="830997"/>
              </a:xfrm>
              <a:prstGeom prst="rect">
                <a:avLst/>
              </a:prstGeom>
              <a:blipFill>
                <a:blip r:embed="rId8"/>
                <a:stretch>
                  <a:fillRect l="-1887" t="-4545" b="-151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562B25-399E-E15A-AACA-609349652A58}"/>
                  </a:ext>
                </a:extLst>
              </p:cNvPr>
              <p:cNvSpPr txBox="1"/>
              <p:nvPr/>
            </p:nvSpPr>
            <p:spPr>
              <a:xfrm>
                <a:off x="6758261" y="5980247"/>
                <a:ext cx="54337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(2).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Jump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to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w.r.t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2"/>
                    </a:solidFill>
                  </a:rPr>
                  <a:t>embedded</a:t>
                </a: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2"/>
                    </a:solidFill>
                  </a:rPr>
                  <a:t>chain</a:t>
                </a:r>
                <a:r>
                  <a:rPr lang="zh-CN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P.</a:t>
                </a:r>
                <a:endParaRPr lang="en-CN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562B25-399E-E15A-AACA-609349652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261" y="5980247"/>
                <a:ext cx="5433739" cy="461665"/>
              </a:xfrm>
              <a:prstGeom prst="rect">
                <a:avLst/>
              </a:prstGeom>
              <a:blipFill>
                <a:blip r:embed="rId9"/>
                <a:stretch>
                  <a:fillRect l="-1865" t="-5263" b="-289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>
            <a:extLst>
              <a:ext uri="{FF2B5EF4-FFF2-40B4-BE49-F238E27FC236}">
                <a16:creationId xmlns:a16="http://schemas.microsoft.com/office/drawing/2014/main" id="{A9488E85-E628-E1E3-6CED-447B9BDF172C}"/>
              </a:ext>
            </a:extLst>
          </p:cNvPr>
          <p:cNvSpPr/>
          <p:nvPr/>
        </p:nvSpPr>
        <p:spPr>
          <a:xfrm rot="16200000">
            <a:off x="7762883" y="3746202"/>
            <a:ext cx="260121" cy="156188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1BCD0A3-6574-357F-5AC7-202A513AA43B}"/>
                  </a:ext>
                </a:extLst>
              </p:cNvPr>
              <p:cNvSpPr txBox="1"/>
              <p:nvPr/>
            </p:nvSpPr>
            <p:spPr>
              <a:xfrm>
                <a:off x="7627449" y="4618683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1BCD0A3-6574-357F-5AC7-202A513AA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449" y="4618683"/>
                <a:ext cx="581976" cy="523220"/>
              </a:xfrm>
              <a:prstGeom prst="rect">
                <a:avLst/>
              </a:prstGeom>
              <a:blipFill>
                <a:blip r:embed="rId10"/>
                <a:stretch>
                  <a:fillRect l="-4255" r="-2340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0FC2F4-3200-0588-F61A-AC554990C10C}"/>
                  </a:ext>
                </a:extLst>
              </p:cNvPr>
              <p:cNvSpPr txBox="1"/>
              <p:nvPr/>
            </p:nvSpPr>
            <p:spPr>
              <a:xfrm>
                <a:off x="8504619" y="4586339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0FC2F4-3200-0588-F61A-AC554990C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619" y="4586339"/>
                <a:ext cx="581976" cy="523220"/>
              </a:xfrm>
              <a:prstGeom prst="rect">
                <a:avLst/>
              </a:prstGeom>
              <a:blipFill>
                <a:blip r:embed="rId11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D07BCE-E37D-F165-FE52-87BB8E16143F}"/>
              </a:ext>
            </a:extLst>
          </p:cNvPr>
          <p:cNvCxnSpPr>
            <a:cxnSpLocks/>
          </p:cNvCxnSpPr>
          <p:nvPr/>
        </p:nvCxnSpPr>
        <p:spPr>
          <a:xfrm>
            <a:off x="8673887" y="4272938"/>
            <a:ext cx="255291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FA1F34CF-F0D0-F186-8BD6-32925C947A00}"/>
              </a:ext>
            </a:extLst>
          </p:cNvPr>
          <p:cNvSpPr/>
          <p:nvPr/>
        </p:nvSpPr>
        <p:spPr>
          <a:xfrm rot="16200000">
            <a:off x="9865410" y="3280454"/>
            <a:ext cx="260123" cy="2462657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4E8CCA7-09BF-3159-2EEF-00238B34C1FC}"/>
                  </a:ext>
                </a:extLst>
              </p:cNvPr>
              <p:cNvSpPr txBox="1"/>
              <p:nvPr/>
            </p:nvSpPr>
            <p:spPr>
              <a:xfrm>
                <a:off x="9279591" y="4603318"/>
                <a:ext cx="917613" cy="562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4E8CCA7-09BF-3159-2EEF-00238B34C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591" y="4603318"/>
                <a:ext cx="917613" cy="562718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5E9E21DF-F8D9-3272-7519-4DAA7475679C}"/>
              </a:ext>
            </a:extLst>
          </p:cNvPr>
          <p:cNvSpPr/>
          <p:nvPr/>
        </p:nvSpPr>
        <p:spPr>
          <a:xfrm>
            <a:off x="711200" y="5710866"/>
            <a:ext cx="4216400" cy="96720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76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64FD6-7D2B-B301-5E03-3C63813429D0}"/>
              </a:ext>
            </a:extLst>
          </p:cNvPr>
          <p:cNvSpPr txBox="1"/>
          <p:nvPr/>
        </p:nvSpPr>
        <p:spPr>
          <a:xfrm>
            <a:off x="0" y="13632"/>
            <a:ext cx="12191999" cy="523220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Gillespie’s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01EF86-0B03-2C67-91DE-773A4BF64803}"/>
                  </a:ext>
                </a:extLst>
              </p:cNvPr>
              <p:cNvSpPr txBox="1"/>
              <p:nvPr/>
            </p:nvSpPr>
            <p:spPr>
              <a:xfrm>
                <a:off x="1300713" y="2771063"/>
                <a:ext cx="9231820" cy="305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altLang="zh-C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Problems</a:t>
                </a:r>
                <a:r>
                  <a:rPr lang="zh-CN" alt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CTMC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Infinitely</a:t>
                </a:r>
                <a:r>
                  <a:rPr lang="zh-CN" altLang="en-US" sz="28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transitions</a:t>
                </a:r>
                <a:r>
                  <a:rPr lang="zh-CN" altLang="en-US" sz="28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finite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time.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+…&lt;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𝑡</m:t>
                      </m:r>
                    </m:oMath>
                  </m:oMathPara>
                </a14:m>
                <a:endParaRPr lang="en-US" altLang="zh-CN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altLang="zh-CN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altLang="zh-CN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Theorem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[BCGL22]:</a:t>
                </a:r>
                <a:r>
                  <a:rPr lang="zh-CN" altLang="en-US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With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high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probability,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[0,t]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CTMC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only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transits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volini" panose="03000502040302020204" pitchFamily="66" charset="0"/>
                      </a:rPr>
                      <m:t>𝑂</m:t>
                    </m:r>
                    <m:d>
                      <m:dPr>
                        <m:ctrlPr>
                          <a:rPr lang="en-US" altLang="zh-C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3000502040302020204" pitchFamily="66" charset="0"/>
                          </a:rPr>
                        </m:ctrlPr>
                      </m:dPr>
                      <m:e>
                        <m:r>
                          <a:rPr lang="en-US" altLang="zh-C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3000502040302020204" pitchFamily="66" charset="0"/>
                          </a:rPr>
                          <m:t>𝑡</m:t>
                        </m:r>
                        <m:r>
                          <a:rPr lang="zh-CN" alt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volini" panose="03000502040302020204" pitchFamily="66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volini" panose="03000502040302020204" pitchFamily="66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volini" panose="03000502040302020204" pitchFamily="66" charset="0"/>
                              </a:rPr>
                              <m:t>𝜓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volini" panose="03000502040302020204" pitchFamily="66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volini" panose="03000502040302020204" pitchFamily="66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volini" panose="03000502040302020204" pitchFamily="66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volini" panose="03000502040302020204" pitchFamily="66" charset="0"/>
                                      </a:rPr>
                                      <m:t>𝑜𝑑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volini" panose="03000502040302020204" pitchFamily="66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altLang="zh-CN" sz="2800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Cavolini" panose="03000502040302020204" pitchFamily="66" charset="0"/>
                      </a:rPr>
                      <m:t>=</m:t>
                    </m:r>
                    <m:r>
                      <a:rPr lang="en-US" altLang="zh-CN" sz="2800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Cavolini" panose="03000502040302020204" pitchFamily="66" charset="0"/>
                      </a:rPr>
                      <m:t>𝑝𝑜𝑙𝑦</m:t>
                    </m:r>
                    <m:r>
                      <a:rPr lang="en-US" altLang="zh-CN" sz="2800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Cavolini" panose="03000502040302020204" pitchFamily="66" charset="0"/>
                      </a:rPr>
                      <m:t>(</m:t>
                    </m:r>
                    <m:r>
                      <a:rPr lang="en-US" altLang="zh-CN" sz="2800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Cavolini" panose="03000502040302020204" pitchFamily="66" charset="0"/>
                      </a:rPr>
                      <m:t>𝑛</m:t>
                    </m:r>
                    <m:r>
                      <a:rPr lang="en-US" altLang="zh-CN" sz="2800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Cavolini" panose="03000502040302020204" pitchFamily="66" charset="0"/>
                      </a:rPr>
                      <m:t>)</m:t>
                    </m:r>
                  </m:oMath>
                </a14:m>
                <a:r>
                  <a:rPr lang="zh-CN" altLang="en-US" sz="2800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times</a:t>
                </a:r>
              </a:p>
              <a:p>
                <a:endParaRPr lang="en-US" altLang="zh-CN" sz="2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01EF86-0B03-2C67-91DE-773A4BF64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13" y="2771063"/>
                <a:ext cx="9231820" cy="3053400"/>
              </a:xfrm>
              <a:prstGeom prst="rect">
                <a:avLst/>
              </a:prstGeom>
              <a:blipFill>
                <a:blip r:embed="rId2"/>
                <a:stretch>
                  <a:fillRect l="-1099" t="-2075" r="-109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02190F-98AA-99D2-5327-8F88DE2B772D}"/>
              </a:ext>
            </a:extLst>
          </p:cNvPr>
          <p:cNvCxnSpPr>
            <a:cxnSpLocks/>
          </p:cNvCxnSpPr>
          <p:nvPr/>
        </p:nvCxnSpPr>
        <p:spPr>
          <a:xfrm>
            <a:off x="3437467" y="1729823"/>
            <a:ext cx="4453466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CA7E001-2047-4200-587E-416696074041}"/>
              </a:ext>
            </a:extLst>
          </p:cNvPr>
          <p:cNvSpPr txBox="1"/>
          <p:nvPr/>
        </p:nvSpPr>
        <p:spPr>
          <a:xfrm>
            <a:off x="3046983" y="1468213"/>
            <a:ext cx="23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</a:rPr>
              <a:t>0</a:t>
            </a:r>
            <a:endParaRPr lang="en-CN" sz="28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B337B6-54ED-61CC-D25D-820B31EAA121}"/>
              </a:ext>
            </a:extLst>
          </p:cNvPr>
          <p:cNvSpPr txBox="1"/>
          <p:nvPr/>
        </p:nvSpPr>
        <p:spPr>
          <a:xfrm>
            <a:off x="7890933" y="1468213"/>
            <a:ext cx="2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t</a:t>
            </a:r>
            <a:endParaRPr lang="en-CN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B14C54-BE09-9C24-8E5B-BBDA8765748C}"/>
                  </a:ext>
                </a:extLst>
              </p:cNvPr>
              <p:cNvSpPr txBox="1"/>
              <p:nvPr/>
            </p:nvSpPr>
            <p:spPr>
              <a:xfrm>
                <a:off x="5427133" y="1087284"/>
                <a:ext cx="237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zh-C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B14C54-BE09-9C24-8E5B-BBDA87657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133" y="1087284"/>
                <a:ext cx="237067" cy="584775"/>
              </a:xfrm>
              <a:prstGeom prst="rect">
                <a:avLst/>
              </a:prstGeom>
              <a:blipFill>
                <a:blip r:embed="rId3"/>
                <a:stretch>
                  <a:fillRect l="-36842" r="-331579" b="-2127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5EB343-3258-2FF2-8631-7DB8D2A6FC64}"/>
                  </a:ext>
                </a:extLst>
              </p:cNvPr>
              <p:cNvSpPr txBox="1"/>
              <p:nvPr/>
            </p:nvSpPr>
            <p:spPr>
              <a:xfrm>
                <a:off x="3068658" y="1991433"/>
                <a:ext cx="237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5EB343-3258-2FF2-8631-7DB8D2A6F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658" y="1991433"/>
                <a:ext cx="237067" cy="523220"/>
              </a:xfrm>
              <a:prstGeom prst="rect">
                <a:avLst/>
              </a:prstGeom>
              <a:blipFill>
                <a:blip r:embed="rId4"/>
                <a:stretch>
                  <a:fillRect r="-165000" b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D4428FEB-C44B-8911-E8C5-F653768423DE}"/>
              </a:ext>
            </a:extLst>
          </p:cNvPr>
          <p:cNvSpPr/>
          <p:nvPr/>
        </p:nvSpPr>
        <p:spPr>
          <a:xfrm rot="16200000">
            <a:off x="4088350" y="1203087"/>
            <a:ext cx="260121" cy="156188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19F77E-9161-50D1-935E-82907A511B66}"/>
                  </a:ext>
                </a:extLst>
              </p:cNvPr>
              <p:cNvSpPr txBox="1"/>
              <p:nvPr/>
            </p:nvSpPr>
            <p:spPr>
              <a:xfrm>
                <a:off x="3952916" y="2075568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19F77E-9161-50D1-935E-82907A511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916" y="2075568"/>
                <a:ext cx="581976" cy="523220"/>
              </a:xfrm>
              <a:prstGeom prst="rect">
                <a:avLst/>
              </a:prstGeom>
              <a:blipFill>
                <a:blip r:embed="rId5"/>
                <a:stretch>
                  <a:fillRect l="-6383" r="-2127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2378E8-2C14-D7A0-D9C1-C55084B5BFE3}"/>
                  </a:ext>
                </a:extLst>
              </p:cNvPr>
              <p:cNvSpPr txBox="1"/>
              <p:nvPr/>
            </p:nvSpPr>
            <p:spPr>
              <a:xfrm>
                <a:off x="4830086" y="2043224"/>
                <a:ext cx="5819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2378E8-2C14-D7A0-D9C1-C55084B5B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086" y="2043224"/>
                <a:ext cx="581976" cy="523220"/>
              </a:xfrm>
              <a:prstGeom prst="rect">
                <a:avLst/>
              </a:prstGeom>
              <a:blipFill>
                <a:blip r:embed="rId6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eft Brace 24">
            <a:extLst>
              <a:ext uri="{FF2B5EF4-FFF2-40B4-BE49-F238E27FC236}">
                <a16:creationId xmlns:a16="http://schemas.microsoft.com/office/drawing/2014/main" id="{7FDC2F98-89BB-9B9F-4E8B-58F38695AF6A}"/>
              </a:ext>
            </a:extLst>
          </p:cNvPr>
          <p:cNvSpPr/>
          <p:nvPr/>
        </p:nvSpPr>
        <p:spPr>
          <a:xfrm rot="16200000">
            <a:off x="6190877" y="737339"/>
            <a:ext cx="260123" cy="2462657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8D0195-51CB-778C-B416-7BBD11C6BCA3}"/>
                  </a:ext>
                </a:extLst>
              </p:cNvPr>
              <p:cNvSpPr txBox="1"/>
              <p:nvPr/>
            </p:nvSpPr>
            <p:spPr>
              <a:xfrm>
                <a:off x="5605058" y="2060203"/>
                <a:ext cx="917613" cy="562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C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8D0195-51CB-778C-B416-7BBD11C6B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058" y="2060203"/>
                <a:ext cx="917613" cy="562718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70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2222-29CF-9050-4646-B5528BD2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LHP?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914834"/>
              <a:ext cx="10515600" cy="4300585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687425769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state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amplitudes.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</a:txBody>
                      <a:tcPr/>
                    </a:tc>
                    <a:tc rowSpan="5">
                      <a:txBody>
                        <a:bodyPr/>
                        <a:lstStyle/>
                        <a:p>
                          <a:pPr marL="1200150" lvl="2" indent="-285750">
                            <a:buFont typeface="Courier New" panose="02070309020205020404" pitchFamily="49" charset="0"/>
                            <a:buChar char="o"/>
                          </a:pPr>
                          <a:endParaRPr lang="en-US" altLang="zh-CN" sz="2400" kern="1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marL="1200150" lvl="2" indent="-285750">
                            <a:buFont typeface="Courier New" panose="02070309020205020404" pitchFamily="49" charset="0"/>
                            <a:buChar char="o"/>
                          </a:pPr>
                          <a:endParaRPr lang="en-US" altLang="zh-CN" sz="2400" kern="1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en-CN" sz="2400" kern="1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Heuristic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quantum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might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work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practical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case.</a:t>
                          </a:r>
                          <a:r>
                            <a:rPr lang="zh-CN" altLang="en-US" sz="2400" dirty="0"/>
                            <a:t> </a:t>
                          </a:r>
                          <a:endParaRPr lang="en-US" altLang="zh-CN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374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26383996"/>
                  </p:ext>
                </p:extLst>
              </p:nvPr>
            </p:nvGraphicFramePr>
            <p:xfrm>
              <a:off x="838200" y="1914834"/>
              <a:ext cx="10515600" cy="4300585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687425769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242" t="-70769" r="-100483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</a:txBody>
                      <a:tcPr/>
                    </a:tc>
                    <a:tc rowSpan="5">
                      <a:txBody>
                        <a:bodyPr/>
                        <a:lstStyle/>
                        <a:p>
                          <a:pPr marL="1200150" lvl="2" indent="-285750">
                            <a:buFont typeface="Courier New" panose="02070309020205020404" pitchFamily="49" charset="0"/>
                            <a:buChar char="o"/>
                          </a:pPr>
                          <a:endParaRPr lang="en-US" altLang="zh-CN" sz="2400" kern="1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marL="1200150" lvl="2" indent="-285750">
                            <a:buFont typeface="Courier New" panose="02070309020205020404" pitchFamily="49" charset="0"/>
                            <a:buChar char="o"/>
                          </a:pPr>
                          <a:endParaRPr lang="en-US" altLang="zh-CN" sz="2400" kern="1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  <a:p>
                          <a:endParaRPr lang="en-CN" sz="2400" kern="1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Heuristic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quantum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might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work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practical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case.</a:t>
                          </a:r>
                          <a:r>
                            <a:rPr lang="zh-CN" altLang="en-US" sz="2400" dirty="0"/>
                            <a:t> </a:t>
                          </a:r>
                          <a:endParaRPr lang="en-US" altLang="zh-CN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endParaRPr lang="en-CN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3740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DD418D-408B-B7E1-F9C2-1D50E8279B9A}"/>
              </a:ext>
            </a:extLst>
          </p:cNvPr>
          <p:cNvSpPr txBox="1"/>
          <p:nvPr/>
        </p:nvSpPr>
        <p:spPr>
          <a:xfrm>
            <a:off x="2633546" y="1341096"/>
            <a:ext cx="7937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LHP:</a:t>
            </a:r>
            <a:r>
              <a:rPr lang="zh-CN" altLang="en-US" sz="2400" dirty="0"/>
              <a:t> </a:t>
            </a:r>
            <a:r>
              <a:rPr lang="en-US" altLang="zh-CN" sz="2400" dirty="0"/>
              <a:t>Given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en-US" altLang="zh-CN" sz="2400" dirty="0" err="1"/>
              <a:t>H,a,b</a:t>
            </a:r>
            <a:r>
              <a:rPr lang="en-US" altLang="zh-CN" sz="2400" dirty="0"/>
              <a:t>),</a:t>
            </a:r>
            <a:r>
              <a:rPr lang="zh-CN" altLang="en-US" sz="2400" dirty="0"/>
              <a:t> </a:t>
            </a:r>
            <a:r>
              <a:rPr lang="en-US" sz="2400" dirty="0"/>
              <a:t>Decide </a:t>
            </a:r>
            <a:r>
              <a:rPr lang="el-GR" sz="2400" dirty="0"/>
              <a:t>λ(</a:t>
            </a:r>
            <a:r>
              <a:rPr lang="en-US" sz="2400" dirty="0"/>
              <a:t>H)≤a or  </a:t>
            </a:r>
            <a:r>
              <a:rPr lang="el-GR" sz="2400" dirty="0"/>
              <a:t>λ(</a:t>
            </a:r>
            <a:r>
              <a:rPr lang="en-US" sz="2400" dirty="0"/>
              <a:t>H)≥b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b-a&gt;1/poly(n)</a:t>
            </a: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566A39-48C5-B897-2B03-A76C31C1F877}"/>
              </a:ext>
            </a:extLst>
          </p:cNvPr>
          <p:cNvGrpSpPr/>
          <p:nvPr/>
        </p:nvGrpSpPr>
        <p:grpSpPr>
          <a:xfrm>
            <a:off x="4104960" y="3786360"/>
            <a:ext cx="1731600" cy="444240"/>
            <a:chOff x="4104960" y="3786360"/>
            <a:chExt cx="173160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8337BA7-EF93-5853-BF2D-6140FF7BC547}"/>
                    </a:ext>
                  </a:extLst>
                </p14:cNvPr>
                <p14:cNvContentPartPr/>
                <p14:nvPr/>
              </p14:nvContentPartPr>
              <p14:xfrm>
                <a:off x="4158600" y="3786360"/>
                <a:ext cx="1677960" cy="343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B44BD6B-2BF1-5E21-BDB8-5F8EC3587B5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49960" y="3777360"/>
                  <a:ext cx="16956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2A8BA06-27E9-79F1-C685-935AC10B5C00}"/>
                    </a:ext>
                  </a:extLst>
                </p14:cNvPr>
                <p14:cNvContentPartPr/>
                <p14:nvPr/>
              </p14:nvContentPartPr>
              <p14:xfrm>
                <a:off x="4104960" y="4011000"/>
                <a:ext cx="237960" cy="219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EBA54D9-038A-CD2B-4B27-8D33D1F6B1D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95960" y="4002360"/>
                  <a:ext cx="255600" cy="237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C4A9863-B6C4-22C7-84AD-6CD07125BE09}"/>
              </a:ext>
            </a:extLst>
          </p:cNvPr>
          <p:cNvSpPr txBox="1"/>
          <p:nvPr/>
        </p:nvSpPr>
        <p:spPr>
          <a:xfrm>
            <a:off x="6096001" y="3566160"/>
            <a:ext cx="499871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zh-CN" sz="2400" dirty="0"/>
              <a:t>NP:</a:t>
            </a:r>
            <a:r>
              <a:rPr lang="zh-CN" altLang="en-US" sz="2400" dirty="0"/>
              <a:t> </a:t>
            </a:r>
            <a:r>
              <a:rPr lang="en-US" altLang="zh-CN" sz="2400" dirty="0"/>
              <a:t>problem</a:t>
            </a:r>
            <a:r>
              <a:rPr lang="zh-CN" altLang="en-US" sz="2400" dirty="0"/>
              <a:t> </a:t>
            </a:r>
            <a:r>
              <a:rPr lang="en-US" altLang="zh-CN" sz="2400" dirty="0"/>
              <a:t>which</a:t>
            </a:r>
            <a:r>
              <a:rPr lang="zh-CN" altLang="en-US" sz="2400" dirty="0"/>
              <a:t> </a:t>
            </a:r>
            <a:r>
              <a:rPr lang="en-US" altLang="zh-CN" sz="2400" dirty="0"/>
              <a:t>can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efficiently</a:t>
            </a:r>
            <a:r>
              <a:rPr lang="zh-CN" altLang="en-US" sz="2400" dirty="0"/>
              <a:t> </a:t>
            </a:r>
            <a:r>
              <a:rPr lang="en-US" altLang="zh-CN" sz="2400" b="1" dirty="0"/>
              <a:t>verified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b="1" dirty="0"/>
              <a:t>classical</a:t>
            </a:r>
            <a:r>
              <a:rPr lang="zh-CN" altLang="en-US" sz="2400" dirty="0"/>
              <a:t> </a:t>
            </a:r>
            <a:r>
              <a:rPr lang="en-US" altLang="zh-CN" sz="2400" dirty="0"/>
              <a:t>computer.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zh-CN" sz="2400" dirty="0"/>
              <a:t>QMA:</a:t>
            </a:r>
            <a:r>
              <a:rPr lang="zh-CN" altLang="en-US" sz="2400" dirty="0"/>
              <a:t> </a:t>
            </a:r>
            <a:r>
              <a:rPr lang="en-US" altLang="zh-CN" sz="2400" dirty="0"/>
              <a:t>…</a:t>
            </a:r>
            <a:r>
              <a:rPr lang="zh-CN" altLang="en-US" sz="2400" dirty="0"/>
              <a:t> </a:t>
            </a:r>
            <a:r>
              <a:rPr lang="en-US" altLang="zh-CN" sz="2400" dirty="0"/>
              <a:t>verified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b="1" dirty="0"/>
              <a:t>quantum</a:t>
            </a:r>
            <a:r>
              <a:rPr lang="zh-CN" altLang="en-US" sz="2400" dirty="0"/>
              <a:t> </a:t>
            </a:r>
            <a:r>
              <a:rPr lang="en-US" altLang="zh-CN" sz="2400" dirty="0"/>
              <a:t>computer.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27816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2222-29CF-9050-4646-B5528BD2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setting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914834"/>
              <a:ext cx="10515600" cy="4300585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687425769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state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amplitudes.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Assume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has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succinct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classical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02060"/>
                              </a:solidFill>
                            </a:rPr>
                            <a:t>description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</a:txBody>
                      <a:tcPr/>
                    </a:tc>
                    <a:tc rowSpan="5">
                      <a:txBody>
                        <a:bodyPr/>
                        <a:lstStyle/>
                        <a:p>
                          <a:endParaRPr lang="en-CN" sz="2400" kern="1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Heuristic</a:t>
                          </a:r>
                          <a:r>
                            <a:rPr lang="zh-CN" altLang="en-US" sz="24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might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work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practical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case.</a:t>
                          </a:r>
                          <a:r>
                            <a:rPr lang="zh-CN" altLang="en-US" sz="2400" dirty="0"/>
                            <a:t> </a:t>
                          </a:r>
                          <a:endParaRPr lang="en-US" altLang="zh-CN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374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87610269"/>
                  </p:ext>
                </p:extLst>
              </p:nvPr>
            </p:nvGraphicFramePr>
            <p:xfrm>
              <a:off x="838200" y="1914834"/>
              <a:ext cx="10515600" cy="4300585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687425769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242" t="-70769" r="-100483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Assume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has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succinct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classical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02060"/>
                              </a:solidFill>
                            </a:rPr>
                            <a:t>description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</a:txBody>
                      <a:tcPr/>
                    </a:tc>
                    <a:tc rowSpan="5">
                      <a:txBody>
                        <a:bodyPr/>
                        <a:lstStyle/>
                        <a:p>
                          <a:endParaRPr lang="en-CN" sz="2400" kern="1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Heuristic</a:t>
                          </a:r>
                          <a:r>
                            <a:rPr lang="zh-CN" altLang="en-US" sz="24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might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work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practical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case.</a:t>
                          </a:r>
                          <a:r>
                            <a:rPr lang="zh-CN" altLang="en-US" sz="2400" dirty="0"/>
                            <a:t> </a:t>
                          </a:r>
                          <a:endParaRPr lang="en-US" altLang="zh-CN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3740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3CFE0CB-16F5-1565-C9F4-7B2DAB8E6380}"/>
              </a:ext>
            </a:extLst>
          </p:cNvPr>
          <p:cNvSpPr txBox="1"/>
          <p:nvPr/>
        </p:nvSpPr>
        <p:spPr>
          <a:xfrm>
            <a:off x="2633546" y="1341096"/>
            <a:ext cx="7937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LHP:</a:t>
            </a:r>
            <a:r>
              <a:rPr lang="zh-CN" altLang="en-US" sz="2400" dirty="0"/>
              <a:t> </a:t>
            </a:r>
            <a:r>
              <a:rPr lang="en-US" altLang="zh-CN" sz="2400" dirty="0"/>
              <a:t>Given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en-US" altLang="zh-CN" sz="2400" dirty="0" err="1"/>
              <a:t>H,a,b</a:t>
            </a:r>
            <a:r>
              <a:rPr lang="en-US" altLang="zh-CN" sz="2400" dirty="0"/>
              <a:t>),</a:t>
            </a:r>
            <a:r>
              <a:rPr lang="zh-CN" altLang="en-US" sz="2400" dirty="0"/>
              <a:t> </a:t>
            </a:r>
            <a:r>
              <a:rPr lang="en-US" sz="2400" dirty="0"/>
              <a:t>Decide </a:t>
            </a:r>
            <a:r>
              <a:rPr lang="el-GR" sz="2400" dirty="0"/>
              <a:t>λ(</a:t>
            </a:r>
            <a:r>
              <a:rPr lang="en-US" sz="2400" dirty="0"/>
              <a:t>H)≤a or  </a:t>
            </a:r>
            <a:r>
              <a:rPr lang="el-GR" sz="2400" dirty="0"/>
              <a:t>λ(</a:t>
            </a:r>
            <a:r>
              <a:rPr lang="en-US" sz="2400" dirty="0"/>
              <a:t>H)≥b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b-a&gt;1/poly(n)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575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2222-29CF-9050-4646-B5528BD2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914834"/>
              <a:ext cx="10515600" cy="4371413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687425769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state</a:t>
                          </a:r>
                          <a:r>
                            <a:rPr lang="en-US" altLang="zh-CN" sz="2400" dirty="0"/>
                            <a:t>;</a:t>
                          </a:r>
                          <a:r>
                            <a:rPr lang="zh-CN" altLang="en-US" sz="2400" dirty="0"/>
                            <a:t> </a:t>
                          </a:r>
                          <a:endParaRPr lang="en-US" altLang="zh-CN" sz="24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amplitudes.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Assume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has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succinct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classical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02060"/>
                              </a:solidFill>
                            </a:rPr>
                            <a:t>description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</a:txBody>
                      <a:tcPr/>
                    </a:tc>
                    <a:tc rowSpan="5">
                      <a:txBody>
                        <a:bodyPr/>
                        <a:lstStyle/>
                        <a:p>
                          <a:pPr marL="1200150" lvl="2" indent="-285750">
                            <a:buFont typeface="Courier New" panose="02070309020205020404" pitchFamily="49" charset="0"/>
                            <a:buChar char="o"/>
                          </a:pP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Poly-size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classical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circuit</a:t>
                          </a:r>
                        </a:p>
                        <a:p>
                          <a:pPr marL="1200150" lvl="2" indent="-285750">
                            <a:buFont typeface="Courier New" panose="02070309020205020404" pitchFamily="49" charset="0"/>
                            <a:buChar char="o"/>
                          </a:pPr>
                          <a:endParaRPr lang="en-US" altLang="zh-CN" sz="2400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  <a:p>
                          <a:pPr marL="1200150" marR="0" lvl="2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Courier New" panose="02070309020205020404" pitchFamily="49" charset="0"/>
                            <a:buChar char="o"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Matrix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product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states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    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(DMRG,</a:t>
                          </a:r>
                          <a:r>
                            <a:rPr 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[Whi92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])</a:t>
                          </a:r>
                        </a:p>
                        <a:p>
                          <a:pPr marL="1200150" marR="0" lvl="2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Courier New" panose="02070309020205020404" pitchFamily="49" charset="0"/>
                            <a:buChar char="o"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Fermionic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Gaussian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states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Hartree-Fork method [Fis87]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  <a:r>
                            <a:rPr 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endParaRPr lang="en-US" altLang="zh-CN" sz="2400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  <a:p>
                          <a:pPr marL="1200150" lvl="2" indent="-285750">
                            <a:buFont typeface="Courier New" panose="02070309020205020404" pitchFamily="49" charset="0"/>
                            <a:buChar char="o"/>
                          </a:pP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Neural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network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states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     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[GD17, CTMA19]</a:t>
                          </a:r>
                          <a:endParaRPr lang="en-CN" altLang="zh-CN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Heuristic</a:t>
                          </a:r>
                          <a:r>
                            <a:rPr lang="zh-CN" altLang="en-US" sz="24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might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work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practical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case.</a:t>
                          </a:r>
                          <a:r>
                            <a:rPr lang="zh-CN" altLang="en-US" sz="2400" dirty="0"/>
                            <a:t> </a:t>
                          </a:r>
                          <a:endParaRPr lang="en-US" altLang="zh-CN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374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5902245"/>
                  </p:ext>
                </p:extLst>
              </p:nvPr>
            </p:nvGraphicFramePr>
            <p:xfrm>
              <a:off x="838200" y="1914834"/>
              <a:ext cx="10515600" cy="4371413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687425769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242" t="-70769" r="-100483" b="-3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Assume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has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succinct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classical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02060"/>
                              </a:solidFill>
                            </a:rPr>
                            <a:t>description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</a:txBody>
                      <a:tcPr/>
                    </a:tc>
                    <a:tc rowSpan="5">
                      <a:txBody>
                        <a:bodyPr/>
                        <a:lstStyle/>
                        <a:p>
                          <a:pPr marL="1200150" lvl="2" indent="-285750">
                            <a:buFont typeface="Courier New" panose="02070309020205020404" pitchFamily="49" charset="0"/>
                            <a:buChar char="o"/>
                          </a:pP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Poly-size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classical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circuit</a:t>
                          </a:r>
                        </a:p>
                        <a:p>
                          <a:pPr marL="1200150" lvl="2" indent="-285750">
                            <a:buFont typeface="Courier New" panose="02070309020205020404" pitchFamily="49" charset="0"/>
                            <a:buChar char="o"/>
                          </a:pPr>
                          <a:endParaRPr lang="en-US" altLang="zh-CN" sz="2400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  <a:p>
                          <a:pPr marL="1200150" marR="0" lvl="2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Courier New" panose="02070309020205020404" pitchFamily="49" charset="0"/>
                            <a:buChar char="o"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Matrix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product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states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    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(DMRG,</a:t>
                          </a:r>
                          <a:r>
                            <a:rPr 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[Whi92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])</a:t>
                          </a:r>
                        </a:p>
                        <a:p>
                          <a:pPr marL="1200150" marR="0" lvl="2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Courier New" panose="02070309020205020404" pitchFamily="49" charset="0"/>
                            <a:buChar char="o"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Fermionic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Gaussian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states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Hartree-Fork method [Fis87]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  <a:r>
                            <a:rPr 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endParaRPr lang="en-US" altLang="zh-CN" sz="2400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  <a:p>
                          <a:pPr marL="1200150" lvl="2" indent="-285750">
                            <a:buFont typeface="Courier New" panose="02070309020205020404" pitchFamily="49" charset="0"/>
                            <a:buChar char="o"/>
                          </a:pP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Neural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network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states</a:t>
                          </a:r>
                          <a:r>
                            <a:rPr lang="zh-CN" altLang="en-US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      </a:t>
                          </a:r>
                          <a:r>
                            <a:rPr lang="en-US" altLang="zh-CN" sz="240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[GD17, CTMA19]</a:t>
                          </a:r>
                          <a:endParaRPr lang="en-CN" altLang="zh-CN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Heuristic</a:t>
                          </a:r>
                          <a:r>
                            <a:rPr lang="zh-CN" altLang="en-US" sz="24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might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work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practical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case.</a:t>
                          </a:r>
                          <a:r>
                            <a:rPr lang="zh-CN" altLang="en-US" sz="2400" dirty="0"/>
                            <a:t> </a:t>
                          </a:r>
                          <a:endParaRPr lang="en-US" altLang="zh-CN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  <a:tr h="601761"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37401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0985810-AED5-9FB7-6516-45B77A4CA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693" y="3688081"/>
            <a:ext cx="2370162" cy="416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7751F3-8AE7-C236-7B29-E3274E4E9E8D}"/>
              </a:ext>
            </a:extLst>
          </p:cNvPr>
          <p:cNvSpPr txBox="1"/>
          <p:nvPr/>
        </p:nvSpPr>
        <p:spPr>
          <a:xfrm>
            <a:off x="2633546" y="1341096"/>
            <a:ext cx="7937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LHP:</a:t>
            </a:r>
            <a:r>
              <a:rPr lang="zh-CN" altLang="en-US" sz="2400" dirty="0"/>
              <a:t> </a:t>
            </a:r>
            <a:r>
              <a:rPr lang="en-US" altLang="zh-CN" sz="2400" dirty="0"/>
              <a:t>Given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en-US" altLang="zh-CN" sz="2400" dirty="0" err="1"/>
              <a:t>H,a,b</a:t>
            </a:r>
            <a:r>
              <a:rPr lang="en-US" altLang="zh-CN" sz="2400" dirty="0"/>
              <a:t>),</a:t>
            </a:r>
            <a:r>
              <a:rPr lang="zh-CN" altLang="en-US" sz="2400" dirty="0"/>
              <a:t> </a:t>
            </a:r>
            <a:r>
              <a:rPr lang="en-US" sz="2400" dirty="0"/>
              <a:t>Decide </a:t>
            </a:r>
            <a:r>
              <a:rPr lang="el-GR" sz="2400" dirty="0"/>
              <a:t>λ(</a:t>
            </a:r>
            <a:r>
              <a:rPr lang="en-US" sz="2400" dirty="0"/>
              <a:t>H)≤a or  </a:t>
            </a:r>
            <a:r>
              <a:rPr lang="el-GR" sz="2400" dirty="0"/>
              <a:t>λ(</a:t>
            </a:r>
            <a:r>
              <a:rPr lang="en-US" sz="2400" dirty="0"/>
              <a:t>H)≥b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b-a&gt;1/poly(n)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916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2222-29CF-9050-4646-B5528BD2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6530"/>
              <a:ext cx="10515600" cy="3769652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623323590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state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 err="1"/>
                            <a:t>amplitutes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Assume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has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succinct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classical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02060"/>
                              </a:solidFill>
                            </a:rPr>
                            <a:t>description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 sz="2800" b="1" dirty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Today’s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focus: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  </a:t>
                          </a:r>
                          <a:endParaRPr lang="en-US" altLang="zh-CN" sz="2400" b="1" dirty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>
                              <a:solidFill>
                                <a:srgbClr val="FF0000"/>
                              </a:solidFill>
                            </a:rPr>
                            <a:t>Complexity</a:t>
                          </a:r>
                          <a:r>
                            <a:rPr lang="zh-CN" altLang="en-US" sz="2400" b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rgbClr val="FF0000"/>
                              </a:solidFill>
                            </a:rPr>
                            <a:t>Implication</a:t>
                          </a:r>
                          <a:r>
                            <a:rPr lang="zh-CN" altLang="en-US" sz="2400" b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of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succinct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ground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state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assumption?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  <a:alpha val="56929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Heuristic</a:t>
                          </a:r>
                          <a:r>
                            <a:rPr lang="zh-CN" altLang="en-US" sz="24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might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work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practical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case.</a:t>
                          </a:r>
                          <a:r>
                            <a:rPr lang="zh-CN" altLang="en-US" sz="2400" dirty="0"/>
                            <a:t> </a:t>
                          </a:r>
                          <a:endParaRPr lang="en-US" altLang="zh-CN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F972C63-4276-AF1A-22A7-245D2278B73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92033820"/>
                  </p:ext>
                </p:extLst>
              </p:nvPr>
            </p:nvGraphicFramePr>
            <p:xfrm>
              <a:off x="838200" y="1826530"/>
              <a:ext cx="10515600" cy="3769652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425269110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623323590"/>
                        </a:ext>
                      </a:extLst>
                    </a:gridCol>
                  </a:tblGrid>
                  <a:tr h="530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</a:t>
                          </a:r>
                          <a:endParaRPr lang="en-C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Practice</a:t>
                          </a:r>
                          <a:endParaRPr lang="en-C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5785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242" t="-69231" r="-100483" b="-3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Assume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ground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state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has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succinct</a:t>
                          </a:r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FF0000"/>
                              </a:solidFill>
                            </a:rPr>
                            <a:t>classical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rgbClr val="002060"/>
                              </a:solidFill>
                            </a:rPr>
                            <a:t>description</a:t>
                          </a:r>
                          <a:r>
                            <a:rPr lang="en-US" altLang="zh-CN" sz="24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3571201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LHP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is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rgbClr val="0432FF"/>
                              </a:solidFill>
                            </a:rPr>
                            <a:t>QMA-Complete</a:t>
                          </a:r>
                          <a:r>
                            <a:rPr lang="zh-CN" altLang="en-US" sz="2400" dirty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[KKR06].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 sz="2800" b="1" dirty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506794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analogy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of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NP.</a:t>
                          </a: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Today’s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focus:</a:t>
                          </a:r>
                          <a:r>
                            <a:rPr lang="zh-CN" altLang="en-US" sz="2400" b="1" dirty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</a:rPr>
                            <a:t>   </a:t>
                          </a:r>
                          <a:endParaRPr lang="en-US" altLang="zh-CN" sz="2400" b="1" dirty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dirty="0">
                              <a:solidFill>
                                <a:srgbClr val="FF0000"/>
                              </a:solidFill>
                            </a:rPr>
                            <a:t>Complexity</a:t>
                          </a:r>
                          <a:r>
                            <a:rPr lang="zh-CN" altLang="en-US" sz="2400" b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rgbClr val="FF0000"/>
                              </a:solidFill>
                            </a:rPr>
                            <a:t>Implication</a:t>
                          </a:r>
                          <a:r>
                            <a:rPr lang="zh-CN" altLang="en-US" sz="2400" b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of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the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succinct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ground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state</a:t>
                          </a:r>
                          <a:r>
                            <a:rPr lang="zh-CN" alt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0" dirty="0">
                              <a:solidFill>
                                <a:schemeClr val="tx1"/>
                              </a:solidFill>
                            </a:rPr>
                            <a:t>assumption?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  <a:alpha val="56929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5299042"/>
                      </a:ext>
                    </a:extLst>
                  </a:tr>
                  <a:tr h="530933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dirty="0"/>
                            <a:t>Intractable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quantum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computer.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911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Heuristic</a:t>
                          </a:r>
                          <a:r>
                            <a:rPr lang="zh-CN" altLang="en-US" sz="24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kern="1200" dirty="0">
                              <a:solidFill>
                                <a:schemeClr val="tx1"/>
                              </a:solidFill>
                            </a:rPr>
                            <a:t>quantum</a:t>
                          </a:r>
                          <a:r>
                            <a:rPr lang="zh-CN" altLang="en-US" sz="24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dirty="0"/>
                            <a:t>variational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method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might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work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for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practical</a:t>
                          </a:r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2400" dirty="0"/>
                            <a:t>case.</a:t>
                          </a:r>
                          <a:r>
                            <a:rPr lang="zh-CN" altLang="en-US" sz="2400" dirty="0"/>
                            <a:t> </a:t>
                          </a:r>
                          <a:endParaRPr lang="en-US" altLang="zh-CN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40153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307FB8B-DBEC-6940-B61D-9D53027149A4}"/>
              </a:ext>
            </a:extLst>
          </p:cNvPr>
          <p:cNvSpPr txBox="1"/>
          <p:nvPr/>
        </p:nvSpPr>
        <p:spPr>
          <a:xfrm>
            <a:off x="2633546" y="1341096"/>
            <a:ext cx="7937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LHP:</a:t>
            </a:r>
            <a:r>
              <a:rPr lang="zh-CN" altLang="en-US" sz="2400" dirty="0"/>
              <a:t> </a:t>
            </a:r>
            <a:r>
              <a:rPr lang="en-US" altLang="zh-CN" sz="2400" dirty="0"/>
              <a:t>Given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en-US" altLang="zh-CN" sz="2400" dirty="0" err="1"/>
              <a:t>H,a,b</a:t>
            </a:r>
            <a:r>
              <a:rPr lang="en-US" altLang="zh-CN" sz="2400" dirty="0"/>
              <a:t>),</a:t>
            </a:r>
            <a:r>
              <a:rPr lang="zh-CN" altLang="en-US" sz="2400" dirty="0"/>
              <a:t> </a:t>
            </a:r>
            <a:r>
              <a:rPr lang="en-US" sz="2400" dirty="0"/>
              <a:t>Decide </a:t>
            </a:r>
            <a:r>
              <a:rPr lang="el-GR" sz="2400" dirty="0"/>
              <a:t>λ(</a:t>
            </a:r>
            <a:r>
              <a:rPr lang="en-US" sz="2400" dirty="0"/>
              <a:t>H)≤a or  </a:t>
            </a:r>
            <a:r>
              <a:rPr lang="el-GR" sz="2400" dirty="0"/>
              <a:t>λ(</a:t>
            </a:r>
            <a:r>
              <a:rPr lang="en-US" sz="2400" dirty="0"/>
              <a:t>H)≥b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b-a&gt;1/poly(n)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829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4930</TotalTime>
  <Words>3964</Words>
  <Application>Microsoft Macintosh PowerPoint</Application>
  <PresentationFormat>Widescreen</PresentationFormat>
  <Paragraphs>746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Cavolini</vt:lpstr>
      <vt:lpstr>Courier New</vt:lpstr>
      <vt:lpstr>Wingdings</vt:lpstr>
      <vt:lpstr>Office Theme</vt:lpstr>
      <vt:lpstr>PowerPoint Presentation</vt:lpstr>
      <vt:lpstr>Motivation: Applications of quantum computer?</vt:lpstr>
      <vt:lpstr>Local Hamiltonian problem: Deciding ground energy of locally interacting many-body systems.</vt:lpstr>
      <vt:lpstr>Local Hamiltonian problem: Deciding ground energy of locally interacting many-body systems.</vt:lpstr>
      <vt:lpstr>Local Hamiltonian problem: Deciding ground energy of locally interacting many-body systems.</vt:lpstr>
      <vt:lpstr>How hard is LHP?</vt:lpstr>
      <vt:lpstr>Our setting</vt:lpstr>
      <vt:lpstr>Our result</vt:lpstr>
      <vt:lpstr>Our result</vt:lpstr>
      <vt:lpstr>Our result</vt:lpstr>
      <vt:lpstr>PowerPoint Presentation</vt:lpstr>
      <vt:lpstr>Our result</vt:lpstr>
      <vt:lpstr>Our result</vt:lpstr>
      <vt:lpstr>Our result</vt:lpstr>
      <vt:lpstr>Our result</vt:lpstr>
      <vt:lpstr>Implication: dequantizing quantum advantage?</vt:lpstr>
      <vt:lpstr>Implication: dequantizing quantum advantage?</vt:lpstr>
      <vt:lpstr>Implication: dequantizing quantum advantage?</vt:lpstr>
      <vt:lpstr> Difficulty for dequantizing: Sign Problem Extremely strong guided states  Circumvent the sign problem </vt:lpstr>
      <vt:lpstr>PowerPoint Presentation</vt:lpstr>
      <vt:lpstr>PowerPoint Presentation</vt:lpstr>
      <vt:lpstr>PowerPoint Presentation</vt:lpstr>
      <vt:lpstr>PowerPoint Presentation</vt:lpstr>
      <vt:lpstr>Proof Sketch</vt:lpstr>
      <vt:lpstr>PowerPoint Presentation</vt:lpstr>
      <vt:lpstr>A direct try which failed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More details</vt:lpstr>
      <vt:lpstr>More details</vt:lpstr>
      <vt:lpstr>More details</vt:lpstr>
      <vt:lpstr>More details</vt:lpstr>
      <vt:lpstr>More details</vt:lpstr>
      <vt:lpstr>More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Hamiltonian Problem with succinct ground state  is MA-complete</dc:title>
  <dc:creator>Jiaqing Jiang</dc:creator>
  <cp:lastModifiedBy>Jiaqing Jiang</cp:lastModifiedBy>
  <cp:revision>124</cp:revision>
  <dcterms:created xsi:type="dcterms:W3CDTF">2023-04-27T20:33:57Z</dcterms:created>
  <dcterms:modified xsi:type="dcterms:W3CDTF">2024-01-16T22:44:11Z</dcterms:modified>
</cp:coreProperties>
</file>