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265" r:id="rId4"/>
    <p:sldId id="679" r:id="rId5"/>
    <p:sldId id="576" r:id="rId6"/>
    <p:sldId id="257" r:id="rId7"/>
    <p:sldId id="659" r:id="rId8"/>
    <p:sldId id="579" r:id="rId9"/>
    <p:sldId id="578" r:id="rId10"/>
    <p:sldId id="581" r:id="rId11"/>
    <p:sldId id="684" r:id="rId12"/>
    <p:sldId id="586" r:id="rId13"/>
    <p:sldId id="585" r:id="rId14"/>
    <p:sldId id="588" r:id="rId15"/>
    <p:sldId id="590" r:id="rId16"/>
    <p:sldId id="636" r:id="rId17"/>
    <p:sldId id="637" r:id="rId18"/>
    <p:sldId id="638" r:id="rId19"/>
    <p:sldId id="688" r:id="rId20"/>
    <p:sldId id="639" r:id="rId21"/>
    <p:sldId id="592" r:id="rId22"/>
    <p:sldId id="655" r:id="rId23"/>
    <p:sldId id="641" r:id="rId24"/>
    <p:sldId id="593" r:id="rId25"/>
    <p:sldId id="685" r:id="rId26"/>
    <p:sldId id="648" r:id="rId27"/>
    <p:sldId id="681" r:id="rId28"/>
    <p:sldId id="594" r:id="rId29"/>
    <p:sldId id="657" r:id="rId30"/>
    <p:sldId id="649" r:id="rId31"/>
    <p:sldId id="650" r:id="rId32"/>
    <p:sldId id="665" r:id="rId33"/>
    <p:sldId id="690" r:id="rId34"/>
    <p:sldId id="666" r:id="rId35"/>
    <p:sldId id="450" r:id="rId36"/>
    <p:sldId id="667" r:id="rId37"/>
    <p:sldId id="451" r:id="rId38"/>
    <p:sldId id="452" r:id="rId39"/>
    <p:sldId id="664" r:id="rId40"/>
    <p:sldId id="651" r:id="rId41"/>
    <p:sldId id="652" r:id="rId42"/>
    <p:sldId id="668" r:id="rId43"/>
    <p:sldId id="672" r:id="rId44"/>
    <p:sldId id="654" r:id="rId45"/>
    <p:sldId id="678" r:id="rId46"/>
    <p:sldId id="674" r:id="rId47"/>
    <p:sldId id="67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2"/>
    <p:restoredTop sz="82784"/>
  </p:normalViewPr>
  <p:slideViewPr>
    <p:cSldViewPr snapToGrid="0">
      <p:cViewPr varScale="1">
        <p:scale>
          <a:sx n="87" d="100"/>
          <a:sy n="87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9:17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24575,'0'65'0,"0"14"0,0 16 0,0-1 0,0-10 0,0-4 0,0-8 0,0-9 0,0-16 0,0-13 0,0-7 0,0-2 0,0-1 0,0 0 0,0-10 0,0-4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03:01:4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24575,'0'23'0,"0"2"0,0 14 0,0 3 0,0 1 0,1 1 0,2-11 0,0-2 0,1-6 0,-2-9 0,1-1 0,1-2 0,-1 5 0,-1-1 0,1 3 0,-3 0 0,3-1 0,-1 1 0,1-2 0,-2 2 0,-1-1 0,3 1 0,0-1 0,-1-1 0,0 0 0,-2-2 0,0-4 0,0 0 0,2-4 0,0 0 0,0 0 0,2-2 0,2 0 0,-4-4 0,2-2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01:52:35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1 24575,'0'140'0,"0"-1"0,0 1 0,0 0 0,0-26 0,0-8 0,0 1 0,0 25 0,0 2 0,0-22 0,0 12 0,0 5 0,0 2 0,0-9 0,0-9 0,0-7 0,0-8 0,0-3 0,0-4 0,0-1 0,0-1 0,0 2 0,0 4 0,0 3 0,0 3 0,0-2 0,0-9 0,0-8 0,0-9 0,0-4 0,0-1 0,0-4 0,0 0 0,0-5 0,0 0 0,0 1 0,0-1 0,0 0 0,0-5 0,0-3 0,0-8 0,0 0 0,0 1 0,0 1 0,0 4 0,0 3 0,0 3 0,0 3 0,0-4 0,0-10 0,0-13 0,-3-19 0,-2-14 0,-5-15 0,-5-9 0,0-1 0,1-1 0,3 4 0,-3 1 0,-2-3 0,-4 2 0,-3-4 0,0-4 0,-2-5 0,-1-4 0,4 2 0,3 5 0,3 10 0,4 5 0,2 7 0,-1-1 0,-2-11 0,-6-10 0,-4-7 0,-1 3 0,5 10 0,9 13 0,7 11 0,6 8 0,3 7 0,5 4 0,2 3 0,-2 2 0,1-2 0,-2-2 0,0 1 0,4 2 0,3 4 0,6 4 0,6 5 0,2 5 0,1 3 0,-1 0 0,1-4 0,-2-2 0,-5-3 0,-5-2 0,-7-4 0,-5-5 0,-5-5 0,2-4 0,-2-8 0,1-6 0,-1-6 0,-3-8 0,3-4 0,4-4 0,7-5 0,8 4 0,5-1 0,3 0 0,0 3 0,1-2 0,-3 3 0,-6 4 0,-8 2 0,-4 6 0,-4 0 0,0 1 0,7-8 0,10-13 0,17-11 0,10-7 0,4 3 0,-8 11 0,-21 15 0,-12 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02:37:2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1 571 24575,'22'-15'0,"9"-6"0,13-6 0,3-3 0,0 2 0,2-1 0,2 0 0,0 4 0,-3 3 0,-5 3 0,-1 0 0,8 1 0,6-3 0,1 3 0,-4 3 0,-11 2 0,-7 5 0,-4 2 0,2-1 0,1-1 0,5-3 0,2 0 0,5-4 0,8-3 0,6-3 0,9-4 0,3 0 0,0 2 0,-6 5 0,-8 6 0,-7 5 0,-3 4 0,0 0 0,2 2 0,2 1 0,4 0 0,-2 0 0,2 0 0,-3 0 0,0 0 0,-1 0 0,1 0 0,3 0 0,2 0 0,6 2 0,3 3 0,0 4 0,-3 5 0,-4 1 0,-7 2 0,-4 1 0,-4-3 0,1 1 0,-3 2 0,-1 0 0,-1 1 0,-2 0 0,1 1 0,-3-1 0,-2-2 0,-1-1 0,-4-2 0,0 2 0,-1 3 0,-1-2 0,2 1 0,1 0 0,-1-2 0,2 3 0,-4-2 0,-2 0 0,-3-1 0,-2-3 0,-1 1 0,1 0 0,-1 1 0,1 3 0,-1 0 0,1 3 0,-1-1 0,-1-4 0,-5-2 0,-3-5 0,-1 0 0,1 3 0,4 3 0,1 4 0,2-1 0,-2-3 0,-8-6 0,-12-6 0,-15-4 0,-20-9 0,-16-7 0,-5-4 0,-4-2 0,12 7 0,6 5 0,8 3 0,12 3 0,10 2 0,3 1 0,3 2 0,3-1 0,5 1 0,9 0 0,11 0 0,8 5 0,12 3 0,10 6 0,6 3 0,0-3 0,-8-2 0,-11-4 0,-10-3 0,-7-3 0,-5 0 0,-2-2 0,-3 0 0,1-6 0,-1-7 0,-1-7 0,1-9 0,2-1 0,2 3 0,1 3 0,0 4 0,-3 2 0,2-3 0,-1-2 0,1-3 0,3-5 0,-3 3 0,-1 6 0,-3 5 0,-5 11 0,-1-1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9T02:37:4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2969 100 24575,'-29'0'0,"-11"6"0,-19 13 0,-23 19 0,35-13 0,-2 3 0,-6 3 0,-1 0 0,-2 0 0,1 0 0,1-1 0,0-1 0,4-3 0,2-1 0,-40 16 0,9-8 0,8-9 0,2-2 0,3-6 0,3-3 0,5-5 0,3-5 0,-3 0 0,-1-3 0,-4 0 0,1 0 0,3 0 0,3 0 0,-3 0 0,-3 0 0,-3-5 0,-1-4 0,4-6 0,4-5 0,-1-1 0,1-3 0,2 0 0,2 0 0,4 1 0,6 0 0,4 1 0,5-1 0,-1 1 0,0 0 0,1 0 0,5 2 0,6 2 0,6 2 0,4 4 0,1 0 0,-3 1 0,2-2 0,0 0 0,1 0 0,-1-3 0,-3-3 0,-5-7 0,-3-4 0,-1 0 0,4 2 0,6 9 0,6 6 0,5 8 0,2 10 0,2 9 0,3 7 0,0 3 0,0-1 0,0 0 0,0 1 0,0 0 0,0 2 0,0-2 0,0 0 0,0 2 0,0-2 0,0 2 0,-5 1 0,-1-3 0,0 0 0,1-4 0,5 0 0,0-1 0,0-4 0,0-6 0,0-8 0,0-12 0,0-10 0,0-5 0,0-5 0,0 0 0,0 0 0,0 3 0,0 3 0,2 5 0,1 2 0,0 1 0,1 1 0,-1 2 0,0 3 0,0 4 0,-1 1 0,1-1 0,1 1 0,-1 0 0,1 1 0,3-2 0,-1-1 0,4-3 0,1-4 0,2 2 0,-2 0 0,-3 4 0,-3 3 0,0 0 0,2 3 0,0 0 0,2 3 0,0 0 0,0 0 0,3 0 0,3 0 0,3 0 0,2 0 0,2 0 0,4 0 0,4 0 0,3 0 0,1 0 0,-4 0 0,-1 0 0,-3 0 0,-2-3 0,0 1 0,-3-1 0,-1 0 0,-1 2 0,-3-2 0,-2 0 0,-5-2 0,-4 1 0,-2 1 0,-3 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06:49:32.90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0 24575,'8'13'0,"7"7"0,7 7 0,8 6 0,-2-5 0,5 7 0,10 8 0,7 9 0,14 12 0,-2 0 0,-2-3 0,-8-5 0,-7-5 0,-6-7 0,-11-10 0,-3-6 0,-6-6 0,-1-2 0,-2-2 0,2 5 0,2 5 0,2 7 0,2-2 0,-1-2 0,-4-10 0,-9-9 0,-3-5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06:49:32.90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14126.99414"/>
      <inkml:brushProperty name="anchorY" value="-14237.27344"/>
      <inkml:brushProperty name="scaleFactor" value="0.5"/>
    </inkml:brush>
  </inkml:definitions>
  <inkml:trace contextRef="#ctx0" brushRef="#br0">0 512 24575,'0'-16'0,"0"-16"0,0-15 0,0-2 0,0-1 0,0 4 0,0 3 0,0-1 0,0 9 0,0 9 0,0 2 0,0 6 0,0 4 0,0 4 0,0 2 0,0-1 0,0 1 0,0-1 0,0-1 0,3 4 0,5 2 0,16 1 0,12 3 0,17 0 0,12 0 0,-2 0 0,2 0 0,-13 3 0,-10-1 0,-6 1 0,-6 1 0,-4-1 0,-5-1 0,-2 1 0,-2-3 0,-2 0 0,-3 0 0,-2 0 0,-3 1 0,0 1 0,-5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6T22:39:42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0 24575,'0'17'0,"0"8"0,0 25 0,0 10 0,0 5 0,0-2 0,0-21 0,0-6 0,0-9 0,0-10 0,0-2 0,0-6 0,0 7 0,0 19 0,0 28 0,0 28 0,0-41 0,0 0 0,0 34 0,0-25 0,0-30 0,0-21 0,0-12 0,0-5 0,-2-4 0,-6-8 0,-8-5 0,-10-10 0,-5-2 0,0 2 0,5 6 0,6 8 0,8 7 0,3 5 0,2 0 0,-1-3 0,-2-3 0,-1-2 0,0 1 0,4 5 0,2 9 0,6 7 0,3 5 0,4 2 0,10 7 0,9 7 0,11 6 0,6 4 0,-5-4 0,-8-6 0,-10-9 0,-9-9 0,-6-7 0,-4-6 0,-1-4 0,-1-4 0,9-8 0,11-8 0,18-13 0,10-7 0,-3 5 0,-8 10 0,-11 12 0,-4 11 0,1 2 0,-3 3 0,-1 1 0,-12 3 0,-1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9:17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24575,'5'-32'0,"7"0"0,6 3 0,0 6 0,-2 4 0,-4 5 0,2-9 0,3-5 0,4-4 0,1-4 0,-4 9 0,-4 9 0,-9 11 0,-2 11 0,-3 9 0,0 1 0,0 4 0,1 4 0,7-2 0,3 2 0,1-6 0,1-2 0,-5-1 0,3-4 0,-1 3 0,1 0 0,5 0 0,1 3 0,6 2 0,1 2 0,1-2 0,-3-1 0,-4-6 0,-6-2 0,-5-4 0,-4-2 0,-1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9:17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24575,'0'65'0,"0"14"0,0 14 0,0 3 0,0-12 0,0-4 0,0-8 0,0-10 0,0-16 0,0-11 0,0-7 0,0-4 0,0 1 0,0-1 0,0-10 0,0-4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9:17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24575,'4'-32'0,"8"1"0,5 0 0,2 9 0,-3 4 0,-3 2 0,1-5 0,3-7 0,4-5 0,1-2 0,-4 8 0,-6 7 0,-5 15 0,-4 9 0,-3 8 0,0 3 0,0 3 0,1 2 0,6 2 0,3-1 0,4-4 0,-1-3 0,-5-2 0,1-2 0,2 1 0,0 1 0,5 0 0,2 3 0,4 2 0,3 2 0,-1-1 0,-1-3 0,-6-6 0,-5-1 0,-4-2 0,-5-4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9:17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24575,'0'65'0,"0"14"0,0 16 0,0-1 0,0-10 0,0-4 0,0-8 0,0-9 0,0-16 0,0-13 0,0-7 0,0-2 0,0-1 0,0 0 0,0-10 0,0-4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9:17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24575,'5'-32'0,"7"0"0,6 3 0,0 6 0,-2 4 0,-4 5 0,2-9 0,3-5 0,4-4 0,1-4 0,-4 9 0,-4 9 0,-9 11 0,-2 11 0,-3 9 0,0 1 0,0 4 0,1 4 0,7-2 0,3 2 0,1-6 0,1-2 0,-5-1 0,3-4 0,-1 3 0,1 0 0,5 0 0,1 3 0,6 2 0,1 2 0,1-2 0,-3-1 0,-4-6 0,-6-2 0,-5-4 0,-4-2 0,-1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9:17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24575,'0'65'0,"0"14"0,0 14 0,0 3 0,0-12 0,0-4 0,0-8 0,0-10 0,0-16 0,0-11 0,0-7 0,0-4 0,0 1 0,0-1 0,0-10 0,0-4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4T19:17:4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24575,'4'-32'0,"8"1"0,5 0 0,2 9 0,-3 4 0,-3 2 0,1-5 0,3-7 0,4-5 0,1-2 0,-4 8 0,-6 7 0,-5 15 0,-4 9 0,-3 8 0,0 3 0,0 3 0,1 2 0,6 2 0,3-1 0,4-4 0,-1-3 0,-5-2 0,1-2 0,2 1 0,0 1 0,5 0 0,2 3 0,4 2 0,3 2 0,-1-1 0,-1-3 0,-6-6 0,-5-1 0,-4-2 0,-5-4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5T03:01:4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24575,'0'17'0,"0"6"0,0 6 0,0 6 0,0 2 0,0 3 0,0 4 0,0 4 0,0 2 0,0-1 0,0-6 0,0-7 0,0-7 0,0-4 0,0-2 0,0-2 0,0-2 0,0-2 0,0-2 0,0-3 0,0-3 0,0 1 0,0-1 0,0 0 0,0-1 0,0 0 0,0-2 0,0-2 0,0-4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EFECF-A5D8-B34D-82D5-8168ED487DE5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3E2E4-4F1A-7747-B761-24808C98D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5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s.berkeley.edu/talks/martin-head-gordon-uc-berkeley-2025-07-1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Martin Head-Gordon</a:t>
            </a:r>
            <a:r>
              <a:rPr lang="zh-CN" altLang="en-US" dirty="0"/>
              <a:t> </a:t>
            </a:r>
            <a:r>
              <a:rPr lang="en-US" b="0" i="0" u="sng" dirty="0">
                <a:solidFill>
                  <a:srgbClr val="282828"/>
                </a:solidFill>
                <a:effectLst/>
                <a:highlight>
                  <a:srgbClr val="F4F4F4"/>
                </a:highlight>
                <a:latin typeface="Fira Sans" panose="020F0502020204030204" pitchFamily="34" charset="0"/>
                <a:hlinkClick r:id="rId3"/>
              </a:rPr>
              <a:t>Computational quantum chemistry: Classical gaps, quantum opportunities, open questions</a:t>
            </a:r>
            <a:endParaRPr lang="en-US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3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81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commonly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assumption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assuming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magically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guided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89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theorists,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mainly</a:t>
            </a:r>
            <a:r>
              <a:rPr lang="zh-CN" altLang="en-US" dirty="0"/>
              <a:t> </a:t>
            </a:r>
            <a:r>
              <a:rPr lang="en-US" altLang="zh-CN" dirty="0"/>
              <a:t>care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advantage.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already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efficient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algorithm,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 err="1"/>
              <a:t>efficeint</a:t>
            </a:r>
            <a:r>
              <a:rPr lang="zh-CN" altLang="en-US" dirty="0"/>
              <a:t> </a:t>
            </a:r>
            <a:r>
              <a:rPr lang="en-US" altLang="zh-CN" dirty="0"/>
              <a:t>classical</a:t>
            </a:r>
            <a:r>
              <a:rPr lang="zh-CN" altLang="en-US" dirty="0"/>
              <a:t> </a:t>
            </a:r>
            <a:r>
              <a:rPr lang="en-US" altLang="zh-CN" dirty="0"/>
              <a:t>algorithms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setting.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main</a:t>
            </a:r>
            <a:r>
              <a:rPr lang="zh-CN" altLang="en-US" dirty="0"/>
              <a:t> </a:t>
            </a:r>
            <a:r>
              <a:rPr lang="en-US" altLang="zh-CN" dirty="0"/>
              <a:t>concern</a:t>
            </a:r>
            <a:r>
              <a:rPr lang="zh-CN" altLang="en-US" dirty="0"/>
              <a:t> </a:t>
            </a:r>
            <a:r>
              <a:rPr lang="en-US" altLang="zh-CN" dirty="0"/>
              <a:t>comes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guided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itself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49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definition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strong</a:t>
            </a:r>
            <a:r>
              <a:rPr lang="zh-CN" altLang="en-US" dirty="0"/>
              <a:t> </a:t>
            </a:r>
            <a:r>
              <a:rPr lang="en-US" altLang="zh-CN" dirty="0"/>
              <a:t>guided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25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9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fact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classical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least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sign</a:t>
            </a:r>
            <a:r>
              <a:rPr lang="zh-CN" altLang="en-US" dirty="0"/>
              <a:t> </a:t>
            </a:r>
            <a:r>
              <a:rPr lang="en-US" altLang="zh-CN" dirty="0"/>
              <a:t>free</a:t>
            </a:r>
            <a:r>
              <a:rPr lang="zh-CN" altLang="en-US" dirty="0"/>
              <a:t> </a:t>
            </a:r>
            <a:r>
              <a:rPr lang="en-US" altLang="zh-CN" dirty="0"/>
              <a:t>Hamiltonian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connection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Markov</a:t>
            </a:r>
            <a:r>
              <a:rPr lang="zh-CN" altLang="en-US" dirty="0"/>
              <a:t> </a:t>
            </a:r>
            <a:r>
              <a:rPr lang="en-US" altLang="zh-CN" dirty="0"/>
              <a:t>chain</a:t>
            </a:r>
            <a:r>
              <a:rPr lang="zh-CN" altLang="en-US" dirty="0"/>
              <a:t> </a:t>
            </a:r>
            <a:r>
              <a:rPr lang="en-US" altLang="zh-CN" dirty="0"/>
              <a:t>allow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define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efficient</a:t>
            </a:r>
            <a:r>
              <a:rPr lang="zh-CN" altLang="en-US" dirty="0"/>
              <a:t> </a:t>
            </a:r>
            <a:r>
              <a:rPr lang="en-US" altLang="zh-CN" dirty="0"/>
              <a:t>classical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GEE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39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weaker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necessary</a:t>
            </a:r>
            <a:r>
              <a:rPr lang="zh-CN" altLang="en-US" dirty="0"/>
              <a:t> </a:t>
            </a:r>
            <a:r>
              <a:rPr lang="en-US" altLang="zh-CN" dirty="0"/>
              <a:t>version,</a:t>
            </a:r>
            <a:r>
              <a:rPr lang="zh-CN" altLang="en-US" dirty="0"/>
              <a:t> </a:t>
            </a:r>
            <a:r>
              <a:rPr lang="en-US" altLang="zh-CN" dirty="0"/>
              <a:t>Treat</a:t>
            </a:r>
            <a:r>
              <a:rPr lang="zh-CN" altLang="en-US" dirty="0"/>
              <a:t> </a:t>
            </a:r>
            <a:r>
              <a:rPr lang="en-US" altLang="zh-CN" dirty="0"/>
              <a:t>guided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witness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96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1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What’s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warm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331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begin</a:t>
            </a:r>
            <a:r>
              <a:rPr lang="zh-CN" altLang="en-US" dirty="0"/>
              <a:t> </a:t>
            </a:r>
            <a:r>
              <a:rPr lang="en-US" altLang="zh-CN" dirty="0"/>
              <a:t>with,</a:t>
            </a:r>
            <a:r>
              <a:rPr lang="zh-CN" altLang="en-US" dirty="0"/>
              <a:t> </a:t>
            </a:r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information.</a:t>
            </a:r>
            <a:r>
              <a:rPr lang="zh-CN" altLang="en-US" dirty="0"/>
              <a:t>  </a:t>
            </a:r>
            <a:r>
              <a:rPr lang="en-US" altLang="zh-CN" dirty="0"/>
              <a:t>Let’s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task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talk.</a:t>
            </a:r>
            <a:r>
              <a:rPr lang="zh-CN" altLang="en-US" dirty="0"/>
              <a:t> </a:t>
            </a:r>
            <a:r>
              <a:rPr lang="en-US" altLang="zh-CN" dirty="0"/>
              <a:t>Quantum;</a:t>
            </a:r>
            <a:r>
              <a:rPr lang="zh-CN" altLang="en-US" dirty="0"/>
              <a:t> </a:t>
            </a:r>
            <a:r>
              <a:rPr lang="en-US" altLang="zh-CN" dirty="0"/>
              <a:t>molecule</a:t>
            </a:r>
            <a:r>
              <a:rPr lang="zh-CN" altLang="en-US" dirty="0"/>
              <a:t> </a:t>
            </a:r>
            <a:r>
              <a:rPr lang="en-US" altLang="zh-CN" dirty="0"/>
              <a:t>metal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2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weaker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necessary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</a:p>
          <a:p>
            <a:endParaRPr lang="en-US" dirty="0"/>
          </a:p>
          <a:p>
            <a:r>
              <a:rPr lang="en-US" dirty="0"/>
              <a:t>PRX Quantum 6, 020312 (2025)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08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Necessary</a:t>
            </a:r>
            <a:r>
              <a:rPr lang="zh-CN" altLang="en-US" dirty="0"/>
              <a:t> </a:t>
            </a:r>
            <a:r>
              <a:rPr lang="en-US" altLang="zh-CN" dirty="0"/>
              <a:t>condition;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sign-free</a:t>
            </a:r>
            <a:r>
              <a:rPr lang="zh-CN" altLang="en-US" dirty="0"/>
              <a:t> </a:t>
            </a:r>
            <a:r>
              <a:rPr lang="en-US" altLang="zh-CN" dirty="0"/>
              <a:t>Hamiltonian;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demonstrate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circumvent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sign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B2A8B-4C68-B942-AE9F-7B61CF22E136}" type="slidenum">
              <a:rPr lang="en-CN" smtClean="0"/>
              <a:t>31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6926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message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give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advantage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subtle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saying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since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exponential</a:t>
            </a:r>
            <a:r>
              <a:rPr lang="zh-CN" altLang="en-US" dirty="0"/>
              <a:t> </a:t>
            </a:r>
            <a:r>
              <a:rPr lang="en-US" altLang="zh-CN" dirty="0"/>
              <a:t>size.</a:t>
            </a:r>
            <a:r>
              <a:rPr lang="zh-CN" altLang="en-US" dirty="0"/>
              <a:t> 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example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circumvent</a:t>
            </a:r>
            <a:r>
              <a:rPr lang="zh-CN" altLang="en-US" dirty="0"/>
              <a:t> </a:t>
            </a:r>
            <a:r>
              <a:rPr lang="en-US" altLang="zh-CN" dirty="0"/>
              <a:t>sign</a:t>
            </a:r>
            <a:r>
              <a:rPr lang="zh-CN" altLang="en-US" dirty="0"/>
              <a:t> </a:t>
            </a:r>
            <a:r>
              <a:rPr lang="en-US" altLang="zh-CN" dirty="0"/>
              <a:t>problem;</a:t>
            </a:r>
            <a:r>
              <a:rPr lang="zh-CN" altLang="en-US" dirty="0"/>
              <a:t> </a:t>
            </a:r>
            <a:r>
              <a:rPr lang="en-US" altLang="zh-CN" dirty="0"/>
              <a:t>used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08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Chemists</a:t>
            </a:r>
            <a:r>
              <a:rPr lang="zh-CN" altLang="en-US" dirty="0"/>
              <a:t> </a:t>
            </a:r>
            <a:r>
              <a:rPr lang="en-US" altLang="zh-CN" dirty="0"/>
              <a:t>raised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definition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guided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potentially</a:t>
            </a:r>
            <a:r>
              <a:rPr lang="zh-CN" altLang="en-US" dirty="0"/>
              <a:t> </a:t>
            </a:r>
            <a:r>
              <a:rPr lang="en-US" altLang="zh-CN" dirty="0"/>
              <a:t>invalidate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advantage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3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feel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18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15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err="1"/>
              <a:t>paragragh</a:t>
            </a:r>
            <a:r>
              <a:rPr lang="zh-CN" altLang="en-US" dirty="0"/>
              <a:t> </a:t>
            </a:r>
            <a:r>
              <a:rPr lang="en-US" altLang="zh-CN" dirty="0"/>
              <a:t>around</a:t>
            </a:r>
            <a:r>
              <a:rPr lang="zh-CN" altLang="en-US" dirty="0"/>
              <a:t> </a:t>
            </a:r>
            <a:r>
              <a:rPr lang="en-US" altLang="zh-CN" dirty="0"/>
              <a:t>eq</a:t>
            </a:r>
            <a:r>
              <a:rPr lang="zh-CN" altLang="en-US" dirty="0"/>
              <a:t> </a:t>
            </a:r>
            <a:r>
              <a:rPr lang="en-US" altLang="zh-CN" dirty="0"/>
              <a:t>26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042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>
              <a:solidFill>
                <a:srgbClr val="0432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altLang="zh-CN" dirty="0"/>
              <a:t>Open</a:t>
            </a:r>
            <a:r>
              <a:rPr lang="zh-CN" altLang="en-US" dirty="0"/>
              <a:t> </a:t>
            </a:r>
            <a:r>
              <a:rPr lang="en-US" altLang="zh-CN" dirty="0"/>
              <a:t>problems:</a:t>
            </a:r>
            <a:r>
              <a:rPr lang="zh-CN" altLang="en-US" dirty="0"/>
              <a:t> </a:t>
            </a:r>
            <a:r>
              <a:rPr lang="en-US" altLang="zh-CN" dirty="0"/>
              <a:t>(1)</a:t>
            </a:r>
            <a:r>
              <a:rPr lang="zh-CN" altLang="en-US" dirty="0"/>
              <a:t> </a:t>
            </a:r>
            <a:r>
              <a:rPr lang="en-US" altLang="zh-CN" dirty="0"/>
              <a:t>Hardness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fermion-Hubbard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 </a:t>
            </a:r>
            <a:endParaRPr lang="en-US" altLang="zh-CN" dirty="0"/>
          </a:p>
          <a:p>
            <a:pPr>
              <a:buFont typeface="Wingdings" pitchFamily="2" charset="2"/>
              <a:buChar char="§"/>
            </a:pPr>
            <a:r>
              <a:rPr lang="en-US" altLang="zh-CN" dirty="0"/>
              <a:t>(2)</a:t>
            </a:r>
            <a:r>
              <a:rPr lang="zh-CN" altLang="en-US" dirty="0"/>
              <a:t> </a:t>
            </a:r>
            <a:r>
              <a:rPr lang="en-US" altLang="zh-CN" dirty="0"/>
              <a:t>GEE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strong</a:t>
            </a:r>
            <a:r>
              <a:rPr lang="zh-CN" altLang="en-US" dirty="0"/>
              <a:t> </a:t>
            </a:r>
            <a:r>
              <a:rPr lang="en-US" altLang="zh-CN" dirty="0"/>
              <a:t>guided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Ad</a:t>
            </a:r>
            <a:r>
              <a:rPr lang="en-US" altLang="zh-CN" dirty="0"/>
              <a:t>vise</a:t>
            </a:r>
            <a:r>
              <a:rPr lang="zh-CN" altLang="en-US" dirty="0"/>
              <a:t> </a:t>
            </a:r>
            <a:r>
              <a:rPr lang="en-US" altLang="zh-CN" dirty="0"/>
              <a:t>work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fermionic</a:t>
            </a:r>
            <a:r>
              <a:rPr lang="zh-CN" altLang="en-US" dirty="0"/>
              <a:t> </a:t>
            </a:r>
            <a:r>
              <a:rPr lang="en-US" altLang="zh-CN" dirty="0"/>
              <a:t>system?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82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feel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4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9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30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weaker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necessary</a:t>
            </a:r>
            <a:r>
              <a:rPr lang="zh-CN" altLang="en-US" dirty="0"/>
              <a:t> </a:t>
            </a:r>
            <a:r>
              <a:rPr lang="en-US" altLang="zh-CN" dirty="0"/>
              <a:t>version,</a:t>
            </a:r>
            <a:r>
              <a:rPr lang="zh-CN" altLang="en-US" dirty="0"/>
              <a:t> </a:t>
            </a:r>
            <a:r>
              <a:rPr lang="en-US" altLang="zh-CN" dirty="0"/>
              <a:t>Treat</a:t>
            </a:r>
            <a:r>
              <a:rPr lang="zh-CN" altLang="en-US" dirty="0"/>
              <a:t> </a:t>
            </a:r>
            <a:r>
              <a:rPr lang="en-US" altLang="zh-CN" dirty="0"/>
              <a:t>guided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witness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4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You</a:t>
            </a:r>
            <a:r>
              <a:rPr lang="zh-CN" altLang="en-US" dirty="0"/>
              <a:t> 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ask</a:t>
            </a:r>
            <a:r>
              <a:rPr lang="zh-CN" altLang="en-US" dirty="0"/>
              <a:t> </a:t>
            </a:r>
            <a:r>
              <a:rPr lang="en-US" altLang="zh-CN" dirty="0"/>
              <a:t>whether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decrease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complexity,</a:t>
            </a:r>
            <a:r>
              <a:rPr lang="zh-CN" altLang="en-US" dirty="0"/>
              <a:t> </a:t>
            </a:r>
            <a:r>
              <a:rPr lang="en-US" altLang="zh-CN" dirty="0"/>
              <a:t>unfortunately</a:t>
            </a:r>
            <a:r>
              <a:rPr lang="zh-CN" altLang="en-US" dirty="0"/>
              <a:t> </a:t>
            </a:r>
            <a:r>
              <a:rPr lang="en-US" altLang="zh-CN" dirty="0"/>
              <a:t>no.</a:t>
            </a:r>
            <a:r>
              <a:rPr lang="zh-CN" altLang="en-US" dirty="0"/>
              <a:t> </a:t>
            </a:r>
            <a:r>
              <a:rPr lang="en-US" altLang="zh-CN" dirty="0"/>
              <a:t>QMA-hardness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hold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even</a:t>
            </a:r>
            <a:r>
              <a:rPr lang="zh-CN" altLang="en-US" dirty="0"/>
              <a:t> </a:t>
            </a:r>
            <a:r>
              <a:rPr lang="en-US" altLang="zh-CN" dirty="0"/>
              <a:t>xxx,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xx.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results,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seems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hope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advantage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chemistry.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8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Fermi-</a:t>
            </a:r>
            <a:r>
              <a:rPr lang="en-US" altLang="zh-CN" dirty="0" err="1"/>
              <a:t>hubbard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0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p.s.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[GIWF21]</a:t>
            </a:r>
            <a:r>
              <a:rPr lang="zh-CN" altLang="en-US" dirty="0"/>
              <a:t> </a:t>
            </a:r>
            <a:r>
              <a:rPr lang="en-US" altLang="zh-CN" dirty="0"/>
              <a:t>“</a:t>
            </a:r>
            <a:r>
              <a:rPr lang="en-US" dirty="0" err="1"/>
              <a:t>Schuch</a:t>
            </a:r>
            <a:r>
              <a:rPr lang="en-US" dirty="0"/>
              <a:t> and </a:t>
            </a:r>
            <a:r>
              <a:rPr lang="en-US" dirty="0" err="1"/>
              <a:t>Verstraete</a:t>
            </a:r>
            <a:r>
              <a:rPr lang="en-US" dirty="0"/>
              <a:t> [20] show as an intermediate result that the Fermi-Hubbard Hamiltonian on a 2D lattice with a site-specific magnetic field is QMA-hard;</a:t>
            </a:r>
            <a:r>
              <a:rPr lang="en-US" altLang="zh-CN" dirty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2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3E2E4-4F1A-7747-B761-24808C98D3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3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3025-AC63-3503-2C2A-F9C2C2922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37A01-7F20-CA6C-C206-1EC6DF24B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2558A-6130-DE71-8203-2F8B5956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E5FD1-424B-0E24-9BBB-6BBD846F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A642-45D5-4AEC-E3EC-75CFCD26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A40-4F9A-B349-1CB0-21571D78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1A7D31-5323-F001-BB92-BEE2B0360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FD17A-54F4-3537-8CE4-70B51F30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5AE8A-CF6D-175B-7FEA-600493EA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E2707-6A12-BC96-BBF3-4B98ADA5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9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E322BC-B3FF-0AB7-460D-C4EB833A3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A8886-B26B-BE5C-5FF4-FDCEB389C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E3F97-41AE-7C40-6F99-5B0E738D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F5F1-3F75-A5D2-71E3-994C8FA2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20678-1DA8-87F9-C731-897D49D7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58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B5D8-3922-1A02-49CA-7F343EE01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CB0AA-BC0C-B0A9-FBA8-E38E26005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7C41-EEA7-8B5B-E9E1-BD60DC15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25267-2EE4-681D-8C17-E3B9D8A24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CCE7-162A-9C97-5EBB-FE318F3C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1651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92557-FEC0-FE70-E09D-725E4929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105F0-0D26-C5F5-8313-988152CF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5B8C8-7BD4-1B54-A390-4880E4A4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C49BC-F84C-ECEC-770A-E9E5911E3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F0D28-A745-61D1-61E1-2CC12614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97893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386B-4649-A138-1185-61A2A7C8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7A5F5-4074-51B4-1C7B-59859765E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4045E-0EAB-4F92-41A5-7828D71D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5D6D-B480-9843-F1E6-6B21497F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7DBCD-DB0C-83AC-7C08-363A3E04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92729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3951-3AE1-A713-7619-96D8F0B3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B3108-350F-FC97-F832-B155090E6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F7229-FC1F-6B30-635A-551689AEA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5F5EF-5D6C-9530-9309-4D6F9F11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4AD90-4F3E-55F3-6B50-455CE3C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EA0FE-A7EA-36AA-A97F-CD2614D5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31527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6C8A-1580-EE3D-D88A-78D174EC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7B0F3-9152-029F-23AC-F6B1F5917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A0055-C451-366C-F8D9-78F09E8AB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920E8-F293-C98D-978B-986BCB229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1D716-743E-B551-2FB3-06BCA287E1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04724F-1D0C-2FCE-049D-2871154D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98167C-138E-52F4-4935-0D2A150B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F6B158-BA5D-EA1E-5BF0-5BDE6195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7128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66C0-AD44-3C22-C98A-50B70B8A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00A60-655D-6E00-C6BB-78688461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C49AD-2B3C-8362-C9BE-27114FF0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1441C-773B-3424-68A6-52183E8D7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08773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895516-1EF9-81E4-4463-52A975D6F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A309B-7735-114E-4964-FFFF74F6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B20B-87C5-B54C-6657-7392FD73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9650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D9C73-506F-2B0B-5ED6-1A34B0AB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C5AEA-2D20-AAC1-0383-4271E7CF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44DDB-C477-87CC-4E04-343D81F37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E24E4-8067-E10B-09B1-484F5704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51196-239F-7EEC-9EF1-E69B8ADB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2A89C-AF9B-B510-DBBA-ADC4D95B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3726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06C6-6E22-499B-CE7A-75DC91DE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C83F2-4C8B-9550-C245-11B00FCC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8E797-97B5-EFCF-CA37-3CBB6621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D660C-ED7E-9930-469C-F872DBBA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72265-AAE5-E797-530C-306A9C80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95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7B02-449B-9B8F-8FD9-FF99AFF6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A1A66-47DB-6456-6401-D78AB7D77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D2B2B-BD8C-F71C-5411-FF6DD0716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D8412-2C1C-75C2-5999-A2C8A7E9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B7965-53EC-ADB3-10AC-AE8B753A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92A70-56C5-FD3F-97DD-501DFA02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00611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B4B7-7009-0EA5-34BD-3DC6EAAA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274BF-D35E-D4B5-EDCE-CBF16B2CD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DA9F6-48BD-D98A-E51D-3D8EE749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DA7F0-5A0A-9318-C010-202C9546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C5C21-429E-FF85-9171-733D86D0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44752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C4272-D29F-A1F8-BA31-3311AF991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DACB7-72BC-1937-58E3-AB3B67A10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88765-5012-F2A2-FAFA-5EF480EA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32885-ACF9-63BF-E0E7-D2F3FAB2E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1172-2F3D-F249-ECE0-3CE6DCA2F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0126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6EEB-E5D0-2F48-148B-397BCB0C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62D19-EB9B-C0A2-F0B8-07891834F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78DEE-6D36-7685-F24C-68BE6B2D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4CC1D-8305-91ED-279A-D6C1A5F4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CE377-0974-9C6F-7254-4660F020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87656-5C0C-55D9-9A4C-484CF900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D19BD-B7C9-1ED6-7E31-AEB34B613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6DEFA-CAC7-FC06-CFAC-B70F3A53C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377D1-756F-6ECF-1AE2-05E690E7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8ABBF-AC7C-4C2E-8AFB-46513B19C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89367-F625-4DF0-FCC9-61C178F2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7419-90A3-4C60-BF0D-A13B053A2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B616D-F0A4-0FF4-2732-16A19D300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5D167-FE3D-4734-80A1-E2C7FAFE9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0E408-DB74-6CFF-574A-E07923F26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667121-FCF6-1AD5-C132-C01C47940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9C0B-83C8-26C8-66A2-5D62B1C45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09C8D7-D496-ED3A-D68F-71458760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07CAC-D9D1-942C-B6F2-66F64B98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6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09FB-E297-EE25-CB32-3C71B6DBE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96047-B4A6-4819-43C3-A7CE03E82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33BC2-B793-C251-F246-8B577613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BB1C2-4A9B-2DB4-069B-FDBC5FE6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4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22B42-CB76-B401-5BE4-7A87847A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AE7E77-FC6B-6512-8D97-020E8E29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6FF71-4AE2-B185-C082-2A84168D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1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6F17-056D-1DCB-A6F1-AE8631E6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382F-7838-2D53-774D-AC615F353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7E95E-AC62-D6AE-6DC5-33A1058E6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686AF-EF71-A25B-4258-3D87FA4D3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F02F9-EC02-7801-03E5-288A959C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40E35-4170-CB38-1BC9-53A12187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5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1BE3-B4AD-258F-438B-2DD98C06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D2C2F-8E98-D0A1-F0B4-D6B641797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60538-40B0-37D5-89D1-1CC995A79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33B79-33AF-5E35-DAF0-B7F9721E7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8FB76-8489-1A87-5B7F-165D691F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2AE76-84EE-448E-C096-BB2C6E74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9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EDF53-5344-B018-BF20-4E2025A6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30D23-D0B7-2AA7-90E5-856672625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2785D-ED98-709F-4BE0-ECB478AE6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EC1AC-7B48-3541-A1B5-F9FE9A9566A2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1B969-5DCA-39FE-7A20-EDEB5557F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92AF0-6C23-2CF2-70FF-E5FE45853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199B4A-8119-7B4A-A011-D5A1A72FC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CA1618-07BF-3A6A-FA85-1A9495522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45BD2-A947-ED84-AD64-50726ED1B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9C18E-832A-AFEB-13B3-0F656D6F4D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DE2F-AF12-5C4A-9F8D-ED9714E20701}" type="datetimeFigureOut">
              <a:rPr lang="en-CN" smtClean="0"/>
              <a:t>7/11/25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6ED87-BF05-D525-F95F-91549CE2F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1D06C-ADA2-4A76-FEFB-6791CFC1C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653F-ECF8-AD46-97D4-8C6AAACB86AC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9632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ustomXml" Target="../ink/ink9.xml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10.xml"/><Relationship Id="rId4" Type="http://schemas.openxmlformats.org/officeDocument/2006/relationships/image" Target="../media/image350.png"/><Relationship Id="rId9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customXml" Target="../ink/ink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hyperlink" Target="https://en.wikiversity.org/wiki/Atomic_structur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52.png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customXml" Target="../ink/ink14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65.png"/><Relationship Id="rId7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65.png"/><Relationship Id="rId7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5.png"/><Relationship Id="rId7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4" Type="http://schemas.openxmlformats.org/officeDocument/2006/relationships/image" Target="../media/image66.png"/><Relationship Id="rId9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65.png"/><Relationship Id="rId7" Type="http://schemas.openxmlformats.org/officeDocument/2006/relationships/image" Target="../media/image5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4" Type="http://schemas.openxmlformats.org/officeDocument/2006/relationships/image" Target="../media/image66.png"/><Relationship Id="rId9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1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hyperlink" Target="https://en.wikiversity.org/wiki/Atomic_structure" TargetMode="External"/><Relationship Id="rId5" Type="http://schemas.openxmlformats.org/officeDocument/2006/relationships/customXml" Target="../ink/ink6.xml"/><Relationship Id="rId10" Type="http://schemas.openxmlformats.org/officeDocument/2006/relationships/image" Target="../media/image9.png"/><Relationship Id="rId4" Type="http://schemas.openxmlformats.org/officeDocument/2006/relationships/image" Target="../media/image60.png"/><Relationship Id="rId9" Type="http://schemas.openxmlformats.org/officeDocument/2006/relationships/image" Target="../media/image80.png"/><Relationship Id="rId1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1.png"/><Relationship Id="rId4" Type="http://schemas.openxmlformats.org/officeDocument/2006/relationships/image" Target="../media/image53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en.wikiversity.org/wiki/Atomic_structur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C4C5-3DC4-00E9-0B8D-B5491D378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2982" y="592197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How</a:t>
            </a:r>
            <a:r>
              <a:rPr lang="zh-CN" altLang="en-US" sz="4800" dirty="0"/>
              <a:t> </a:t>
            </a:r>
            <a:r>
              <a:rPr lang="en-US" altLang="zh-CN" sz="4800" dirty="0"/>
              <a:t>Hamiltonian</a:t>
            </a:r>
            <a:r>
              <a:rPr lang="zh-CN" altLang="en-US" sz="4800" dirty="0"/>
              <a:t> </a:t>
            </a:r>
            <a:r>
              <a:rPr lang="en-US" altLang="zh-CN" sz="4800" dirty="0"/>
              <a:t>Complexity</a:t>
            </a:r>
            <a:r>
              <a:rPr lang="zh-CN" altLang="en-US" sz="4800" dirty="0"/>
              <a:t> </a:t>
            </a:r>
            <a:r>
              <a:rPr lang="en-US" altLang="zh-CN" sz="4800" dirty="0"/>
              <a:t>differs</a:t>
            </a:r>
            <a:r>
              <a:rPr lang="zh-CN" altLang="en-US" sz="4800" dirty="0"/>
              <a:t> </a:t>
            </a:r>
            <a:r>
              <a:rPr lang="en-US" altLang="zh-CN" sz="4800" dirty="0"/>
              <a:t>from</a:t>
            </a:r>
            <a:r>
              <a:rPr lang="zh-CN" altLang="en-US" sz="4800" dirty="0"/>
              <a:t> </a:t>
            </a:r>
            <a:r>
              <a:rPr lang="en-US" altLang="zh-CN" sz="4800" dirty="0"/>
              <a:t>quantum</a:t>
            </a:r>
            <a:r>
              <a:rPr lang="zh-CN" altLang="en-US" sz="4800" dirty="0"/>
              <a:t> </a:t>
            </a:r>
            <a:r>
              <a:rPr lang="en-US" altLang="zh-CN" sz="4800" dirty="0"/>
              <a:t>chemistry</a:t>
            </a:r>
            <a:br>
              <a:rPr lang="en-US" altLang="zh-CN" sz="4800" dirty="0"/>
            </a:br>
            <a:endParaRPr lang="en-US" sz="3000" dirty="0">
              <a:solidFill>
                <a:srgbClr val="0432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B3EBE-3D71-27E7-3E79-C01FA8188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801" y="2717555"/>
            <a:ext cx="11003708" cy="524485"/>
          </a:xfrm>
        </p:spPr>
        <p:txBody>
          <a:bodyPr>
            <a:noAutofit/>
          </a:bodyPr>
          <a:lstStyle/>
          <a:p>
            <a:r>
              <a:rPr lang="en-US" altLang="zh-CN" sz="3300" dirty="0">
                <a:solidFill>
                  <a:srgbClr val="0432FF"/>
                </a:solidFill>
              </a:rPr>
              <a:t>Do complexity results prove or disprove </a:t>
            </a:r>
            <a:r>
              <a:rPr lang="en-US" altLang="zh-CN" sz="3300" u="sng" dirty="0">
                <a:solidFill>
                  <a:srgbClr val="0432FF"/>
                </a:solidFill>
              </a:rPr>
              <a:t>quantum advantage</a:t>
            </a:r>
            <a:r>
              <a:rPr lang="en-US" altLang="zh-CN" sz="3300" dirty="0">
                <a:solidFill>
                  <a:srgbClr val="0432FF"/>
                </a:solidFill>
              </a:rPr>
              <a:t>?</a:t>
            </a:r>
            <a:endParaRPr lang="en-US" sz="3300" dirty="0"/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E7CF7133-C80A-727D-7430-EF6FA5BD0A60}"/>
              </a:ext>
            </a:extLst>
          </p:cNvPr>
          <p:cNvSpPr txBox="1">
            <a:spLocks/>
          </p:cNvSpPr>
          <p:nvPr/>
        </p:nvSpPr>
        <p:spPr>
          <a:xfrm>
            <a:off x="1312982" y="3615960"/>
            <a:ext cx="9144000" cy="684852"/>
          </a:xfrm>
          <a:prstGeom prst="rect">
            <a:avLst/>
          </a:prstGeom>
        </p:spPr>
        <p:txBody>
          <a:bodyPr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Jiaqing</a:t>
            </a:r>
            <a:r>
              <a:rPr lang="zh-CN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Jiang</a:t>
            </a:r>
          </a:p>
          <a:p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Simons</a:t>
            </a:r>
            <a:r>
              <a:rPr lang="zh-CN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</a:p>
          <a:p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zh-CN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10,</a:t>
            </a:r>
            <a:r>
              <a:rPr lang="zh-CN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1E26-14FA-4888-61DC-3C3FBED1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638"/>
            <a:ext cx="10515600" cy="1325563"/>
          </a:xfrm>
        </p:spPr>
        <p:txBody>
          <a:bodyPr/>
          <a:lstStyle/>
          <a:p>
            <a:r>
              <a:rPr lang="en-US" altLang="zh-CN" dirty="0"/>
              <a:t>Fermi-Hubbard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A5C59-D20A-B2E1-0E09-0F8F81427116}"/>
              </a:ext>
            </a:extLst>
          </p:cNvPr>
          <p:cNvSpPr txBox="1"/>
          <p:nvPr/>
        </p:nvSpPr>
        <p:spPr>
          <a:xfrm>
            <a:off x="838200" y="1171076"/>
            <a:ext cx="1028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QMA-complete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hardness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C0E19619-1299-667A-8F44-975CC6B2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818" y="2658744"/>
            <a:ext cx="2556164" cy="18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E51244-B169-5119-7E11-8621AAB271E3}"/>
              </a:ext>
            </a:extLst>
          </p:cNvPr>
          <p:cNvSpPr txBox="1"/>
          <p:nvPr/>
        </p:nvSpPr>
        <p:spPr>
          <a:xfrm>
            <a:off x="3590541" y="4919008"/>
            <a:ext cx="7534659" cy="1569660"/>
          </a:xfrm>
          <a:prstGeom prst="rect">
            <a:avLst/>
          </a:prstGeom>
          <a:noFill/>
          <a:ln>
            <a:solidFill>
              <a:srgbClr val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ptos" panose="020B0004020202020204" pitchFamily="34" charset="0"/>
              </a:rPr>
              <a:t>Ground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state/ground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energy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is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used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to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Insulator,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conductor,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super-conducting...</a:t>
            </a:r>
          </a:p>
          <a:p>
            <a:r>
              <a:rPr lang="en-US" altLang="zh-CN" sz="2400" dirty="0">
                <a:latin typeface="Aptos" panose="020B0004020202020204" pitchFamily="34" charset="0"/>
              </a:rPr>
              <a:t>Remark: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ground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energy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 err="1">
                <a:latin typeface="Aptos" panose="020B0004020202020204" pitchFamily="34" charset="0"/>
              </a:rPr>
              <a:t>w.r.t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fixed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particle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number;</a:t>
            </a:r>
          </a:p>
          <a:p>
            <a:r>
              <a:rPr lang="en-US" altLang="zh-CN" sz="2400" dirty="0">
                <a:latin typeface="Aptos" panose="020B0004020202020204" pitchFamily="34" charset="0"/>
              </a:rPr>
              <a:t>Variants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of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this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</a:rPr>
              <a:t>model</a:t>
            </a:r>
            <a:r>
              <a:rPr lang="zh-CN" altLang="en-US" sz="2400" dirty="0">
                <a:latin typeface="Aptos" panose="020B0004020202020204" pitchFamily="34" charset="0"/>
              </a:rPr>
              <a:t> </a:t>
            </a:r>
            <a:endParaRPr lang="en-US" altLang="zh-CN" sz="2400" dirty="0">
              <a:latin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DD5F2-0E03-D7E4-F403-5828975B2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176228"/>
            <a:ext cx="7772400" cy="1067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90046-F053-3CB7-E939-77BF8027A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429000"/>
            <a:ext cx="887272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DEB5402-3D7E-7982-CA8C-4CD48400B64B}"/>
              </a:ext>
            </a:extLst>
          </p:cNvPr>
          <p:cNvSpPr txBox="1"/>
          <p:nvPr/>
        </p:nvSpPr>
        <p:spPr>
          <a:xfrm>
            <a:off x="1035627" y="1977698"/>
            <a:ext cx="10453255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GEE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Fermi-Hubbard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zh-CN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QMA-complete</a:t>
            </a:r>
            <a:r>
              <a:rPr lang="zh-CN" altLang="en-US" sz="3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000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EE8921-2F41-272A-07CD-E5DBB5016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5" t="5324" r="11715" b="16969"/>
          <a:stretch/>
        </p:blipFill>
        <p:spPr>
          <a:xfrm>
            <a:off x="2452164" y="2673211"/>
            <a:ext cx="1856509" cy="1899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01D40C-4A29-4698-003C-7437B431D110}"/>
              </a:ext>
            </a:extLst>
          </p:cNvPr>
          <p:cNvSpPr txBox="1"/>
          <p:nvPr/>
        </p:nvSpPr>
        <p:spPr>
          <a:xfrm>
            <a:off x="2713140" y="4474353"/>
            <a:ext cx="288944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zh-CN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</a:p>
          <a:p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[GIWF21]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38B340-F4E8-CF79-E882-0DC31B10F4DF}"/>
              </a:ext>
            </a:extLst>
          </p:cNvPr>
          <p:cNvSpPr txBox="1"/>
          <p:nvPr/>
        </p:nvSpPr>
        <p:spPr>
          <a:xfrm>
            <a:off x="7684707" y="4671912"/>
            <a:ext cx="160050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zh-CN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[SV09]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EFC7D9-0113-2C09-3B15-82C0FE9034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09" t="12571" r="15775" b="16701"/>
          <a:stretch/>
        </p:blipFill>
        <p:spPr>
          <a:xfrm>
            <a:off x="7239716" y="2794558"/>
            <a:ext cx="2622320" cy="17778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3506B2-8643-EB47-E440-7070B52E2A2E}"/>
              </a:ext>
            </a:extLst>
          </p:cNvPr>
          <p:cNvSpPr txBox="1"/>
          <p:nvPr/>
        </p:nvSpPr>
        <p:spPr>
          <a:xfrm>
            <a:off x="6319687" y="60824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[SV09]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Nat. Phys. 5, 732 (2009)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2DBDFB-35B2-9688-E9B7-FBE2C212E2D9}"/>
              </a:ext>
            </a:extLst>
          </p:cNvPr>
          <p:cNvSpPr txBox="1"/>
          <p:nvPr/>
        </p:nvSpPr>
        <p:spPr>
          <a:xfrm>
            <a:off x="2634659" y="6082403"/>
            <a:ext cx="3237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[GIWF21]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arxiv:2103.08215 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E49BD-1FB6-5D6A-132D-E926E085F1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768729"/>
            <a:ext cx="7772400" cy="10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1E26-14FA-4888-61DC-3C3FBED1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Fermi-Hubbard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Chemistry</a:t>
            </a:r>
            <a:endParaRPr lang="en-US" dirty="0"/>
          </a:p>
        </p:txBody>
      </p:sp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C0E19619-1299-667A-8F44-975CC6B2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818" y="2658744"/>
            <a:ext cx="2556164" cy="18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672C2B-AF5B-F41B-8A61-AE48DC129755}"/>
              </a:ext>
            </a:extLst>
          </p:cNvPr>
          <p:cNvSpPr txBox="1"/>
          <p:nvPr/>
        </p:nvSpPr>
        <p:spPr>
          <a:xfrm>
            <a:off x="3498155" y="4096678"/>
            <a:ext cx="8465127" cy="1569660"/>
          </a:xfrm>
          <a:prstGeom prst="rect">
            <a:avLst/>
          </a:prstGeom>
          <a:noFill/>
          <a:ln>
            <a:solidFill>
              <a:srgbClr val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zh-CN" sz="2400" u="sng" dirty="0">
                <a:solidFill>
                  <a:srgbClr val="0432FF"/>
                </a:solidFill>
                <a:latin typeface="Aptos" panose="020B0004020202020204" pitchFamily="34" charset="0"/>
              </a:rPr>
              <a:t>Seems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</a:rPr>
              <a:t>classically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</a:rPr>
              <a:t>hard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in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the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 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intermediate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coupling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region</a:t>
            </a:r>
          </a:p>
          <a:p>
            <a:endParaRPr lang="en-US" altLang="zh-CN" sz="2400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endParaRPr lang="en-US" altLang="zh-CN" sz="2400" dirty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Survey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of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numerical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algorithms: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</a:rPr>
              <a:t>arxiv:2104.00064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0D5A7-DF7A-BD14-ECF8-34FA5A9362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3" b="-8975"/>
          <a:stretch/>
        </p:blipFill>
        <p:spPr>
          <a:xfrm>
            <a:off x="4910859" y="4537727"/>
            <a:ext cx="2002560" cy="661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11D082-1C2C-7A6A-1EE3-3EF58AD0D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155" y="1873821"/>
            <a:ext cx="8021782" cy="150237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E8D165-135C-0A8E-D6A7-FC228B7ABA50}"/>
              </a:ext>
            </a:extLst>
          </p:cNvPr>
          <p:cNvSpPr txBox="1">
            <a:spLocks/>
          </p:cNvSpPr>
          <p:nvPr/>
        </p:nvSpPr>
        <p:spPr>
          <a:xfrm>
            <a:off x="3525745" y="3428881"/>
            <a:ext cx="4094136" cy="496646"/>
          </a:xfrm>
          <a:prstGeom prst="rect">
            <a:avLst/>
          </a:prstGeom>
          <a:solidFill>
            <a:srgbClr val="FFFF00">
              <a:alpha val="4433"/>
            </a:srgb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zh-CN" alt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QMA-hardness</a:t>
            </a:r>
            <a:r>
              <a:rPr lang="zh-CN" alt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result!</a:t>
            </a:r>
            <a:r>
              <a:rPr lang="zh-CN" alt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B4F63-0D32-1C75-D0D5-92572CCEDD33}"/>
              </a:ext>
            </a:extLst>
          </p:cNvPr>
          <p:cNvSpPr txBox="1"/>
          <p:nvPr/>
        </p:nvSpPr>
        <p:spPr>
          <a:xfrm>
            <a:off x="838200" y="1357916"/>
            <a:ext cx="5853546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Key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features:</a:t>
            </a:r>
            <a:r>
              <a:rPr lang="zh-CN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2D</a:t>
            </a:r>
            <a:r>
              <a:rPr lang="zh-CN" altLang="en-US" sz="2400" dirty="0">
                <a:solidFill>
                  <a:srgbClr val="0432FF"/>
                </a:solidFill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400" dirty="0">
                <a:solidFill>
                  <a:srgbClr val="0432FF"/>
                </a:solidFill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solidFill>
                  <a:srgbClr val="0432FF"/>
                </a:solidFill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translationally-invariant</a:t>
            </a:r>
            <a:endParaRPr lang="en-US" sz="2400" dirty="0">
              <a:solidFill>
                <a:srgbClr val="0432FF"/>
              </a:solidFill>
              <a:highlight>
                <a:srgbClr val="FFFF00"/>
              </a:highlight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C0E19619-1299-667A-8F44-975CC6B2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764" y="1604303"/>
            <a:ext cx="2510726" cy="18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42D705-74DB-26AF-61B1-FA464A642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254" y="1310100"/>
            <a:ext cx="8021782" cy="15023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254376-F874-01CD-99AE-7D021D78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Sec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19EFA-7870-268A-EF15-F2AB93D4C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797" y="2677812"/>
            <a:ext cx="5151003" cy="1502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E7591-8C77-65B6-A8E1-0E03DF2DC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857" y="3207763"/>
            <a:ext cx="3775940" cy="6658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A95B40-742B-BCF3-89DB-ED1CD7970416}"/>
              </a:ext>
            </a:extLst>
          </p:cNvPr>
          <p:cNvSpPr txBox="1"/>
          <p:nvPr/>
        </p:nvSpPr>
        <p:spPr>
          <a:xfrm>
            <a:off x="2426857" y="4329551"/>
            <a:ext cx="8393310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Open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problem: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complexity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GEE?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QMA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BQP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BPP?</a:t>
            </a:r>
            <a:endParaRPr lang="en-US" altLang="zh-CN" sz="24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No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hardness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result;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challenging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classical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algorithms;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altLang="zh-CN" sz="24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Room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advantage</a:t>
            </a:r>
          </a:p>
        </p:txBody>
      </p:sp>
    </p:spTree>
    <p:extLst>
      <p:ext uri="{BB962C8B-B14F-4D97-AF65-F5344CB8AC3E}">
        <p14:creationId xmlns:p14="http://schemas.microsoft.com/office/powerpoint/2010/main" val="7238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C4C5-3DC4-00E9-0B8D-B5491D378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78" y="539000"/>
            <a:ext cx="9972044" cy="23876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Section</a:t>
            </a:r>
            <a:r>
              <a:rPr lang="zh-CN" altLang="en-US" sz="4800" dirty="0"/>
              <a:t> </a:t>
            </a:r>
            <a:r>
              <a:rPr lang="en-US" altLang="zh-CN" sz="4800" dirty="0"/>
              <a:t>II:</a:t>
            </a:r>
            <a:r>
              <a:rPr lang="zh-CN" altLang="en-US" sz="4800" dirty="0"/>
              <a:t> </a:t>
            </a:r>
            <a:r>
              <a:rPr lang="en-US" altLang="zh-CN" sz="4800" dirty="0"/>
              <a:t>When</a:t>
            </a:r>
            <a:r>
              <a:rPr lang="zh-CN" altLang="en-US" sz="4800" dirty="0"/>
              <a:t> </a:t>
            </a:r>
            <a:r>
              <a:rPr lang="en-US" altLang="zh-CN" sz="4800" dirty="0"/>
              <a:t>can</a:t>
            </a:r>
            <a:r>
              <a:rPr lang="zh-CN" altLang="en-US" sz="4800" dirty="0"/>
              <a:t> </a:t>
            </a:r>
            <a:r>
              <a:rPr lang="en-US" altLang="zh-CN" sz="4800" dirty="0"/>
              <a:t>quantum</a:t>
            </a:r>
            <a:r>
              <a:rPr lang="zh-CN" altLang="en-US" sz="4800" dirty="0"/>
              <a:t> </a:t>
            </a:r>
            <a:r>
              <a:rPr lang="en-US" altLang="zh-CN" sz="4800" dirty="0"/>
              <a:t>computer</a:t>
            </a:r>
            <a:r>
              <a:rPr lang="zh-CN" altLang="en-US" sz="4800" dirty="0"/>
              <a:t> </a:t>
            </a:r>
            <a:r>
              <a:rPr lang="en-US" altLang="zh-CN" sz="4800" dirty="0"/>
              <a:t>solve</a:t>
            </a:r>
            <a:r>
              <a:rPr lang="zh-CN" altLang="en-US" sz="4800" dirty="0"/>
              <a:t> </a:t>
            </a:r>
            <a:r>
              <a:rPr lang="en-US" altLang="zh-CN" sz="4800" dirty="0"/>
              <a:t>GEE?</a:t>
            </a:r>
            <a:endParaRPr lang="en-US" sz="3000" dirty="0">
              <a:solidFill>
                <a:srgbClr val="0432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B3EBE-3D71-27E7-3E79-C01FA8188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201" y="3277594"/>
            <a:ext cx="9299598" cy="524485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quantumly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2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F903-036E-F87C-D352-000C25F0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guided</a:t>
            </a:r>
            <a:r>
              <a:rPr lang="zh-CN" altLang="en-US" dirty="0"/>
              <a:t> </a:t>
            </a:r>
            <a:r>
              <a:rPr lang="en-US" altLang="zh-CN" dirty="0"/>
              <a:t>states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039E5-4A1D-537A-AA7B-7DB9D1A890D2}"/>
              </a:ext>
            </a:extLst>
          </p:cNvPr>
          <p:cNvSpPr txBox="1"/>
          <p:nvPr/>
        </p:nvSpPr>
        <p:spPr>
          <a:xfrm>
            <a:off x="2045578" y="1721159"/>
            <a:ext cx="2332459" cy="523220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0D80B-8379-0EB5-021F-BDFA7615DBF2}"/>
              </a:ext>
            </a:extLst>
          </p:cNvPr>
          <p:cNvSpPr txBox="1"/>
          <p:nvPr/>
        </p:nvSpPr>
        <p:spPr>
          <a:xfrm>
            <a:off x="1350304" y="2489680"/>
            <a:ext cx="491833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80990" indent="-380990"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1/poly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zh-CN" altLang="en-US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pPr marL="380990" indent="-380990"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to prepare</a:t>
            </a:r>
            <a:r>
              <a:rPr lang="zh-CN" altLang="en-US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400" dirty="0">
              <a:solidFill>
                <a:srgbClr val="009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7298A-F0B9-2002-E472-75E229EF3201}"/>
                  </a:ext>
                </a:extLst>
              </p:cNvPr>
              <p:cNvSpPr txBox="1"/>
              <p:nvPr/>
            </p:nvSpPr>
            <p:spPr>
              <a:xfrm>
                <a:off x="4995109" y="1561558"/>
                <a:ext cx="809108" cy="913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333" b="1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333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7298A-F0B9-2002-E472-75E229EF3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109" y="1561558"/>
                <a:ext cx="809108" cy="913007"/>
              </a:xfrm>
              <a:prstGeom prst="rect">
                <a:avLst/>
              </a:prstGeom>
              <a:blipFill>
                <a:blip r:embed="rId3"/>
                <a:stretch>
                  <a:fillRect l="-7813" r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55C9D08-C253-6FD1-EFF3-8E3EB4E73AC5}"/>
              </a:ext>
            </a:extLst>
          </p:cNvPr>
          <p:cNvSpPr txBox="1"/>
          <p:nvPr/>
        </p:nvSpPr>
        <p:spPr>
          <a:xfrm>
            <a:off x="6268638" y="1690688"/>
            <a:ext cx="4560864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611A8-12E9-FC22-BAFB-C668C07024F6}"/>
                  </a:ext>
                </a:extLst>
              </p:cNvPr>
              <p:cNvSpPr txBox="1"/>
              <p:nvPr/>
            </p:nvSpPr>
            <p:spPr>
              <a:xfrm>
                <a:off x="6521442" y="2474564"/>
                <a:ext cx="4055255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80990" indent="-380990">
                  <a:buFont typeface="Wingdings" pitchFamily="2" charset="2"/>
                  <a:buChar char="§"/>
                </a:pP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ground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</a:p>
              <a:p>
                <a:pPr marL="380990" indent="-380990">
                  <a:buFont typeface="Wingdings" pitchFamily="2" charset="2"/>
                  <a:buChar char="§"/>
                </a:pP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611A8-12E9-FC22-BAFB-C668C0702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442" y="2474564"/>
                <a:ext cx="4055255" cy="830997"/>
              </a:xfrm>
              <a:prstGeom prst="rect">
                <a:avLst/>
              </a:prstGeom>
              <a:blipFill>
                <a:blip r:embed="rId4"/>
                <a:stretch>
                  <a:fillRect l="-2188" t="-4478" b="-149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6130FB0-6E7B-4E26-B736-CF00B52A5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51" y="3685670"/>
            <a:ext cx="6631912" cy="2565695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4D2AA1-D446-ABB8-34B6-1A41E8F1B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8631" y="3676483"/>
            <a:ext cx="4705523" cy="2777031"/>
          </a:xfrm>
          <a:prstGeom prst="rect">
            <a:avLst/>
          </a:prstGeom>
          <a:ln w="19050">
            <a:solidFill>
              <a:srgbClr val="0432FF"/>
            </a:solidFill>
          </a:ln>
        </p:spPr>
      </p:pic>
    </p:spTree>
    <p:extLst>
      <p:ext uri="{BB962C8B-B14F-4D97-AF65-F5344CB8AC3E}">
        <p14:creationId xmlns:p14="http://schemas.microsoft.com/office/powerpoint/2010/main" val="28745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F903-036E-F87C-D352-000C25F00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guided</a:t>
            </a:r>
            <a:r>
              <a:rPr lang="zh-CN" altLang="en-US" dirty="0"/>
              <a:t> </a:t>
            </a:r>
            <a:r>
              <a:rPr lang="en-US" altLang="zh-CN" dirty="0"/>
              <a:t>states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039E5-4A1D-537A-AA7B-7DB9D1A890D2}"/>
              </a:ext>
            </a:extLst>
          </p:cNvPr>
          <p:cNvSpPr txBox="1"/>
          <p:nvPr/>
        </p:nvSpPr>
        <p:spPr>
          <a:xfrm>
            <a:off x="2045578" y="1721159"/>
            <a:ext cx="2332459" cy="523220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60D80B-8379-0EB5-021F-BDFA7615DBF2}"/>
              </a:ext>
            </a:extLst>
          </p:cNvPr>
          <p:cNvSpPr txBox="1"/>
          <p:nvPr/>
        </p:nvSpPr>
        <p:spPr>
          <a:xfrm>
            <a:off x="1350304" y="2489680"/>
            <a:ext cx="491833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80990" indent="-380990"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1/poly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overlap</a:t>
            </a:r>
            <a:r>
              <a:rPr lang="zh-CN" altLang="en-US" sz="24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zh-CN" altLang="en-US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pPr marL="380990" indent="-380990"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to prepare</a:t>
            </a:r>
            <a:r>
              <a:rPr lang="zh-CN" altLang="en-US" sz="2400" dirty="0">
                <a:solidFill>
                  <a:srgbClr val="0090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400" dirty="0">
              <a:solidFill>
                <a:srgbClr val="0090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7298A-F0B9-2002-E472-75E229EF3201}"/>
                  </a:ext>
                </a:extLst>
              </p:cNvPr>
              <p:cNvSpPr txBox="1"/>
              <p:nvPr/>
            </p:nvSpPr>
            <p:spPr>
              <a:xfrm>
                <a:off x="4995109" y="1561558"/>
                <a:ext cx="809108" cy="913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333" b="1" i="1" dirty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333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7298A-F0B9-2002-E472-75E229EF3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109" y="1561558"/>
                <a:ext cx="809108" cy="913007"/>
              </a:xfrm>
              <a:prstGeom prst="rect">
                <a:avLst/>
              </a:prstGeom>
              <a:blipFill>
                <a:blip r:embed="rId3"/>
                <a:stretch>
                  <a:fillRect l="-7813" r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55C9D08-C253-6FD1-EFF3-8E3EB4E73AC5}"/>
              </a:ext>
            </a:extLst>
          </p:cNvPr>
          <p:cNvSpPr txBox="1"/>
          <p:nvPr/>
        </p:nvSpPr>
        <p:spPr>
          <a:xfrm>
            <a:off x="6268638" y="1690688"/>
            <a:ext cx="4560864" cy="523220"/>
          </a:xfrm>
          <a:prstGeom prst="rect">
            <a:avLst/>
          </a:prstGeom>
          <a:solidFill>
            <a:schemeClr val="accent5">
              <a:lumMod val="20000"/>
              <a:lumOff val="80000"/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Estimation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611A8-12E9-FC22-BAFB-C668C07024F6}"/>
                  </a:ext>
                </a:extLst>
              </p:cNvPr>
              <p:cNvSpPr txBox="1"/>
              <p:nvPr/>
            </p:nvSpPr>
            <p:spPr>
              <a:xfrm>
                <a:off x="6521442" y="2474564"/>
                <a:ext cx="4055255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80990" indent="-380990">
                  <a:buFont typeface="Wingdings" pitchFamily="2" charset="2"/>
                  <a:buChar char="§"/>
                </a:pP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ground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state</a:t>
                </a:r>
              </a:p>
              <a:p>
                <a:pPr marL="380990" indent="-380990">
                  <a:buFont typeface="Wingdings" pitchFamily="2" charset="2"/>
                  <a:buChar char="§"/>
                </a:pPr>
                <a:r>
                  <a:rPr lang="en-US" altLang="zh-CN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3611A8-12E9-FC22-BAFB-C668C0702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442" y="2474564"/>
                <a:ext cx="4055255" cy="830997"/>
              </a:xfrm>
              <a:prstGeom prst="rect">
                <a:avLst/>
              </a:prstGeom>
              <a:blipFill>
                <a:blip r:embed="rId4"/>
                <a:stretch>
                  <a:fillRect l="-2188" t="-4478" b="-149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81700A0-D749-1FEA-815C-64DD784EB90F}"/>
              </a:ext>
            </a:extLst>
          </p:cNvPr>
          <p:cNvSpPr txBox="1"/>
          <p:nvPr/>
        </p:nvSpPr>
        <p:spPr>
          <a:xfrm>
            <a:off x="1578198" y="3695783"/>
            <a:ext cx="8771148" cy="830997"/>
          </a:xfrm>
          <a:prstGeom prst="rect">
            <a:avLst/>
          </a:prstGeom>
          <a:solidFill>
            <a:schemeClr val="accent4">
              <a:lumMod val="20000"/>
              <a:lumOff val="80000"/>
              <a:alpha val="4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advantage</a:t>
            </a:r>
            <a:r>
              <a:rPr lang="zh-CN" altLang="en-US" sz="24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(??):</a:t>
            </a:r>
            <a:r>
              <a:rPr lang="zh-CN" altLang="en-US" sz="2400" b="1" dirty="0">
                <a:latin typeface="Aptos" panose="020B00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state,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GEE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becomes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quantumly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easy,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but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maybe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also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classically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easy?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442EF-A80F-277B-D237-5B273740E0EB}"/>
              </a:ext>
            </a:extLst>
          </p:cNvPr>
          <p:cNvSpPr txBox="1"/>
          <p:nvPr/>
        </p:nvSpPr>
        <p:spPr>
          <a:xfrm>
            <a:off x="1578198" y="4963442"/>
            <a:ext cx="8771148" cy="461665"/>
          </a:xfrm>
          <a:prstGeom prst="rect">
            <a:avLst/>
          </a:prstGeom>
          <a:solidFill>
            <a:schemeClr val="accent4">
              <a:lumMod val="20000"/>
              <a:lumOff val="80000"/>
              <a:alpha val="4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obtained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classical</a:t>
            </a:r>
            <a:r>
              <a:rPr lang="zh-CN" altLang="en-US" sz="24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27038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B68-F4C2-6509-C03A-86A41083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7327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Quantum</a:t>
            </a:r>
            <a:r>
              <a:rPr lang="zh-CN" altLang="en-US" sz="4000" b="1" dirty="0"/>
              <a:t> </a:t>
            </a:r>
            <a:r>
              <a:rPr lang="en-US" altLang="zh-CN" sz="4000" b="1" dirty="0"/>
              <a:t>advantage</a:t>
            </a:r>
            <a:r>
              <a:rPr lang="zh-CN" altLang="en-US" sz="4000" b="1" dirty="0"/>
              <a:t> </a:t>
            </a:r>
            <a:r>
              <a:rPr lang="en-US" altLang="zh-CN" sz="4000" dirty="0"/>
              <a:t>(??)</a:t>
            </a:r>
            <a:r>
              <a:rPr lang="zh-CN" altLang="en-US" sz="4000" dirty="0"/>
              <a:t> </a:t>
            </a:r>
            <a:r>
              <a:rPr lang="en-US" altLang="zh-CN" sz="4000" dirty="0"/>
              <a:t>for</a:t>
            </a:r>
            <a:r>
              <a:rPr lang="zh-CN" altLang="en-US" sz="4000" dirty="0"/>
              <a:t> </a:t>
            </a:r>
            <a:r>
              <a:rPr lang="en-US" altLang="zh-CN" sz="4000" dirty="0"/>
              <a:t>GEE</a:t>
            </a:r>
            <a:r>
              <a:rPr lang="zh-CN" altLang="en-US" sz="4000" dirty="0"/>
              <a:t> </a:t>
            </a:r>
            <a:r>
              <a:rPr lang="en-US" altLang="zh-CN" sz="4000" dirty="0"/>
              <a:t>with</a:t>
            </a:r>
            <a:r>
              <a:rPr lang="zh-CN" altLang="en-US" sz="4000" dirty="0"/>
              <a:t> </a:t>
            </a:r>
            <a:r>
              <a:rPr lang="en-US" altLang="zh-CN" sz="4000" dirty="0"/>
              <a:t>guided</a:t>
            </a:r>
            <a:r>
              <a:rPr lang="zh-CN" altLang="en-US" sz="4000" dirty="0"/>
              <a:t> </a:t>
            </a:r>
            <a:r>
              <a:rPr lang="en-US" altLang="zh-CN" sz="4000" dirty="0"/>
              <a:t>state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3137-79B1-F7A7-780F-E99EA3A1F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BQP-complete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Chemists'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dequantization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6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72CD5BF-6E1E-003B-F5DB-CE7D6276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 dirty="0"/>
              <a:t>GEE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guided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432FF"/>
                </a:solidFill>
              </a:rPr>
              <a:t>[GLG22]</a:t>
            </a:r>
            <a:endParaRPr lang="en-US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88D44DD-1625-4390-DAC0-AF1B1EE543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§"/>
                </a:pPr>
                <a:r>
                  <a:rPr lang="zh-CN" altLang="en-US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Input</a:t>
                </a:r>
                <a:r>
                  <a:rPr lang="en-US" altLang="zh-CN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:</a:t>
                </a:r>
                <a:r>
                  <a:rPr lang="zh-CN" altLang="en-US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(</a:t>
                </a:r>
                <a:r>
                  <a:rPr lang="en-US" altLang="zh-CN" sz="2800" b="1" dirty="0">
                    <a:solidFill>
                      <a:schemeClr val="tx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H,</a:t>
                </a:r>
                <a:r>
                  <a:rPr lang="zh-CN" altLang="en-US" sz="2800" b="1" dirty="0">
                    <a:solidFill>
                      <a:schemeClr val="tx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𝒖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,</a:t>
                </a:r>
                <a:r>
                  <a:rPr lang="zh-CN" altLang="en-US" b="1" dirty="0">
                    <a:solidFill>
                      <a:schemeClr val="tx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)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altLang="zh-CN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k-local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Hamiltonian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b="1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H=H</a:t>
                </a:r>
                <a:r>
                  <a:rPr lang="en-US" altLang="zh-CN" sz="2600" b="1" baseline="-25000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1</a:t>
                </a:r>
                <a:r>
                  <a:rPr lang="zh-CN" altLang="en-US" sz="2600" b="1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b="1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+…+H</a:t>
                </a:r>
                <a:r>
                  <a:rPr lang="en-US" altLang="zh-CN" sz="2600" b="1" baseline="-25000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m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acting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on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n-qubits;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endParaRPr lang="en-US" altLang="zh-CN" sz="2600" dirty="0">
                  <a:latin typeface="DengXian" panose="02010600030101010101" pitchFamily="2" charset="-122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altLang="zh-CN" sz="2600" u="sng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Classical</a:t>
                </a:r>
                <a:r>
                  <a:rPr lang="zh-CN" altLang="en-US" sz="2600" u="sng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u="sng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query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and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u="sng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sample</a:t>
                </a:r>
                <a:r>
                  <a:rPr lang="zh-CN" altLang="en-US" sz="2600" u="sng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u="sng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access</a:t>
                </a:r>
                <a:r>
                  <a:rPr lang="zh-CN" altLang="en-US" sz="2600" u="sng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to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a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vector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𝒖</m:t>
                    </m:r>
                    <m:r>
                      <a:rPr lang="en-US" altLang="zh-CN" sz="26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6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6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p>
                        <m:r>
                          <a:rPr lang="en-US" altLang="zh-CN" sz="26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altLang="zh-CN" sz="2600" b="1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endParaRPr lang="en-US" altLang="zh-CN" sz="2600" dirty="0">
                  <a:latin typeface="DengXian" panose="02010600030101010101" pitchFamily="2" charset="-122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altLang="zh-CN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Precision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parameter</a:t>
                </a:r>
                <a:r>
                  <a:rPr lang="zh-CN" altLang="en-US" sz="2600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</m:oMath>
                </a14:m>
                <a:endParaRPr lang="en-US" sz="2600" dirty="0">
                  <a:latin typeface="DengXian" panose="02010600030101010101" pitchFamily="2" charset="-122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>
                  <a:spcBef>
                    <a:spcPts val="2200"/>
                  </a:spcBef>
                  <a:buFont typeface="Wingdings" pitchFamily="2" charset="2"/>
                  <a:buChar char="§"/>
                </a:pPr>
                <a:r>
                  <a:rPr lang="zh-CN" altLang="en-US" b="1" dirty="0">
                    <a:solidFill>
                      <a:srgbClr val="C0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Promise:</a:t>
                </a:r>
                <a:r>
                  <a:rPr lang="zh-CN" altLang="en-US" b="1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𝒖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is a guided state</a:t>
                </a:r>
              </a:p>
              <a:p>
                <a:pPr>
                  <a:spcBef>
                    <a:spcPts val="2200"/>
                  </a:spcBef>
                  <a:buFont typeface="Wingdings" pitchFamily="2" charset="2"/>
                  <a:buChar char="§"/>
                </a:pPr>
                <a:r>
                  <a:rPr lang="zh-CN" altLang="en-US" b="1" dirty="0">
                    <a:solidFill>
                      <a:srgbClr val="C0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Output:</a:t>
                </a:r>
                <a:r>
                  <a:rPr lang="zh-CN" altLang="en-US" b="1" dirty="0">
                    <a:solidFill>
                      <a:srgbClr val="C0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solidFill>
                      <a:schemeClr val="tx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estimate</a:t>
                </a:r>
                <a:r>
                  <a:rPr lang="zh-CN" altLang="en-US" sz="2600" dirty="0">
                    <a:solidFill>
                      <a:schemeClr val="tx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𝜆</m:t>
                    </m:r>
                    <m:r>
                      <a:rPr lang="en-US" altLang="zh-CN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𝐻</m:t>
                    </m:r>
                    <m:r>
                      <a:rPr lang="en-US" altLang="zh-CN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zh-CN" altLang="en-US" sz="2600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solidFill>
                      <a:schemeClr val="tx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within</a:t>
                </a:r>
                <a:r>
                  <a:rPr lang="zh-CN" altLang="en-US" sz="2600" dirty="0">
                    <a:solidFill>
                      <a:schemeClr val="tx1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𝑚</m:t>
                    </m:r>
                    <m:r>
                      <a:rPr lang="en-US" altLang="zh-CN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zh-CN" altLang="en-US" sz="2600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precision</a:t>
                </a:r>
                <a:endParaRPr lang="en-US" sz="2600" dirty="0">
                  <a:solidFill>
                    <a:srgbClr val="FF0000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88D44DD-1625-4390-DAC0-AF1B1EE543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7DFF87-A563-EE96-BAD3-F761034D7836}"/>
              </a:ext>
            </a:extLst>
          </p:cNvPr>
          <p:cNvSpPr txBox="1"/>
          <p:nvPr/>
        </p:nvSpPr>
        <p:spPr>
          <a:xfrm>
            <a:off x="954600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LG22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STOC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2022,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arxiv:2111.09079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B6B7B5-B931-D331-4654-66B574367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14" r="5165" b="10293"/>
          <a:stretch/>
        </p:blipFill>
        <p:spPr>
          <a:xfrm>
            <a:off x="5246911" y="3278590"/>
            <a:ext cx="1501486" cy="4156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456F48-FD52-FC17-2B1B-499064F94409}"/>
              </a:ext>
            </a:extLst>
          </p:cNvPr>
          <p:cNvSpPr/>
          <p:nvPr/>
        </p:nvSpPr>
        <p:spPr>
          <a:xfrm>
            <a:off x="5540188" y="4271673"/>
            <a:ext cx="1998444" cy="70373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DC1B2A-89AC-4192-3D67-593795A6AE16}"/>
              </a:ext>
            </a:extLst>
          </p:cNvPr>
          <p:cNvSpPr/>
          <p:nvPr/>
        </p:nvSpPr>
        <p:spPr>
          <a:xfrm>
            <a:off x="4399502" y="2216727"/>
            <a:ext cx="2195262" cy="53254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56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B68-F4C2-6509-C03A-86A41083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2" y="16046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800" b="1" dirty="0"/>
              <a:t>Quantum</a:t>
            </a:r>
            <a:r>
              <a:rPr lang="zh-CN" altLang="en-US" sz="3800" b="1" dirty="0"/>
              <a:t> </a:t>
            </a:r>
            <a:r>
              <a:rPr lang="en-US" altLang="zh-CN" sz="3800" b="1" dirty="0"/>
              <a:t>advantage</a:t>
            </a:r>
            <a:r>
              <a:rPr lang="zh-CN" altLang="en-US" sz="3800" b="1" dirty="0"/>
              <a:t> </a:t>
            </a:r>
            <a:r>
              <a:rPr lang="en-US" altLang="zh-CN" sz="3800" dirty="0"/>
              <a:t>for</a:t>
            </a:r>
            <a:r>
              <a:rPr lang="zh-CN" altLang="en-US" sz="3800" dirty="0"/>
              <a:t> </a:t>
            </a:r>
            <a:r>
              <a:rPr lang="en-US" altLang="zh-CN" sz="3800" dirty="0"/>
              <a:t>GEE</a:t>
            </a:r>
            <a:r>
              <a:rPr lang="zh-CN" altLang="en-US" sz="3800" dirty="0"/>
              <a:t> </a:t>
            </a:r>
            <a:r>
              <a:rPr lang="en-US" altLang="zh-CN" sz="3800" dirty="0"/>
              <a:t>with</a:t>
            </a:r>
            <a:r>
              <a:rPr lang="zh-CN" altLang="en-US" sz="3800" dirty="0"/>
              <a:t> </a:t>
            </a:r>
            <a:r>
              <a:rPr lang="en-US" altLang="zh-CN" sz="3800" dirty="0"/>
              <a:t>guided</a:t>
            </a:r>
            <a:r>
              <a:rPr lang="zh-CN" altLang="en-US" sz="3800" dirty="0"/>
              <a:t> </a:t>
            </a:r>
            <a:r>
              <a:rPr lang="en-US" altLang="zh-CN" sz="3800" dirty="0"/>
              <a:t>state</a:t>
            </a:r>
            <a:endParaRPr lang="en-US" sz="3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FFAC3-46D9-FA12-8386-0812BF9F6BA1}"/>
              </a:ext>
            </a:extLst>
          </p:cNvPr>
          <p:cNvSpPr txBox="1"/>
          <p:nvPr/>
        </p:nvSpPr>
        <p:spPr>
          <a:xfrm>
            <a:off x="640498" y="1091423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</a:t>
            </a:r>
            <a:r>
              <a:rPr lang="zh-CN" alt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achieving</a:t>
            </a:r>
            <a:r>
              <a:rPr lang="zh-CN" alt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higher</a:t>
            </a:r>
            <a:r>
              <a:rPr lang="zh-CN" altLang="en-US" sz="2800" dirty="0">
                <a:solidFill>
                  <a:srgbClr val="0432FF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precision</a:t>
            </a:r>
            <a:r>
              <a:rPr lang="zh-CN" altLang="en-US" sz="2800" dirty="0">
                <a:solidFill>
                  <a:srgbClr val="0432FF"/>
                </a:solidFill>
                <a:highlight>
                  <a:srgbClr val="FFFF00"/>
                </a:highligh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432FF"/>
              </a:solidFill>
              <a:highlight>
                <a:srgbClr val="FFFF0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20A7C-55CC-DA1A-053A-21E99A8BA11C}"/>
              </a:ext>
            </a:extLst>
          </p:cNvPr>
          <p:cNvSpPr txBox="1"/>
          <p:nvPr/>
        </p:nvSpPr>
        <p:spPr>
          <a:xfrm>
            <a:off x="5300852" y="1111877"/>
            <a:ext cx="147829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667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[GLG22]</a:t>
            </a:r>
            <a:endParaRPr lang="en-US" sz="2667" b="1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688041-1734-E3DD-5E2D-29AC0811D5E1}"/>
              </a:ext>
            </a:extLst>
          </p:cNvPr>
          <p:cNvCxnSpPr>
            <a:cxnSpLocks/>
          </p:cNvCxnSpPr>
          <p:nvPr/>
        </p:nvCxnSpPr>
        <p:spPr>
          <a:xfrm>
            <a:off x="1664534" y="3292039"/>
            <a:ext cx="6683829" cy="0"/>
          </a:xfrm>
          <a:prstGeom prst="straightConnector1">
            <a:avLst/>
          </a:prstGeom>
          <a:ln w="476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D4DA55-1AC5-BC04-2181-8D23C1E526EE}"/>
                  </a:ext>
                </a:extLst>
              </p:cNvPr>
              <p:cNvSpPr txBox="1"/>
              <p:nvPr/>
            </p:nvSpPr>
            <p:spPr>
              <a:xfrm>
                <a:off x="8348363" y="2825327"/>
                <a:ext cx="2608406" cy="882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estimating</a:t>
                </a:r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𝝀</m:t>
                    </m:r>
                    <m:d>
                      <m:dPr>
                        <m:ctrlPr>
                          <a:rPr lang="en-US" altLang="zh-CN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d>
                  </m:oMath>
                </a14:m>
                <a:endParaRPr lang="en-US" altLang="zh-CN" sz="2400" b="1" dirty="0">
                  <a:latin typeface="Arial" panose="020B0604020202020204" pitchFamily="34" charset="0"/>
                </a:endParaRPr>
              </a:p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precision</a:t>
                </a:r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D4DA55-1AC5-BC04-2181-8D23C1E52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363" y="2825327"/>
                <a:ext cx="2608406" cy="882614"/>
              </a:xfrm>
              <a:prstGeom prst="rect">
                <a:avLst/>
              </a:prstGeom>
              <a:blipFill>
                <a:blip r:embed="rId2"/>
                <a:stretch>
                  <a:fillRect l="-3883" t="-5714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464F6C-8E79-4260-93C1-11E6F7CD07D2}"/>
                  </a:ext>
                </a:extLst>
              </p14:cNvPr>
              <p14:cNvContentPartPr/>
              <p14:nvPr/>
            </p14:nvContentPartPr>
            <p14:xfrm>
              <a:off x="2858891" y="3228903"/>
              <a:ext cx="480" cy="243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464F6C-8E79-4260-93C1-11E6F7CD07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6891" y="3219903"/>
                <a:ext cx="240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0BD6B7-3708-6250-D397-3AB44A7FE3DF}"/>
                  </a:ext>
                </a:extLst>
              </p14:cNvPr>
              <p14:cNvContentPartPr/>
              <p14:nvPr/>
            </p14:nvContentPartPr>
            <p14:xfrm>
              <a:off x="5973902" y="3183641"/>
              <a:ext cx="25440" cy="242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0BD6B7-3708-6250-D397-3AB44A7FE3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4816" y="3174632"/>
                <a:ext cx="43248" cy="260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2D61A3-4FB0-FF88-30D5-8E56834C6DA0}"/>
                  </a:ext>
                </a:extLst>
              </p:cNvPr>
              <p:cNvSpPr txBox="1"/>
              <p:nvPr/>
            </p:nvSpPr>
            <p:spPr>
              <a:xfrm>
                <a:off x="2291695" y="3521807"/>
                <a:ext cx="1657313" cy="543354"/>
              </a:xfrm>
              <a:prstGeom prst="rect">
                <a:avLst/>
              </a:prstGeom>
              <a:solidFill>
                <a:srgbClr val="FFFF00">
                  <a:alpha val="42557"/>
                </a:srgb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  <m:r>
                      <a:rPr lang="en-US" altLang="zh-CN" sz="3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1/poly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2D61A3-4FB0-FF88-30D5-8E56834C6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95" y="3521807"/>
                <a:ext cx="1657313" cy="543354"/>
              </a:xfrm>
              <a:prstGeom prst="rect">
                <a:avLst/>
              </a:prstGeom>
              <a:blipFill>
                <a:blip r:embed="rId7"/>
                <a:stretch>
                  <a:fillRect r="-4545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E906F11-AE79-5985-8DE4-FEFB69E3946E}"/>
              </a:ext>
            </a:extLst>
          </p:cNvPr>
          <p:cNvSpPr txBox="1"/>
          <p:nvPr/>
        </p:nvSpPr>
        <p:spPr>
          <a:xfrm>
            <a:off x="2291695" y="2570842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BQP-complete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683902-88BB-D874-77DB-751C94CCFF4A}"/>
              </a:ext>
            </a:extLst>
          </p:cNvPr>
          <p:cNvSpPr txBox="1"/>
          <p:nvPr/>
        </p:nvSpPr>
        <p:spPr>
          <a:xfrm>
            <a:off x="5524369" y="2567298"/>
            <a:ext cx="114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B41EC6-66D2-191A-EBA4-5EBE04578E5E}"/>
                  </a:ext>
                </a:extLst>
              </p:cNvPr>
              <p:cNvSpPr txBox="1"/>
              <p:nvPr/>
            </p:nvSpPr>
            <p:spPr>
              <a:xfrm>
                <a:off x="5382225" y="3476268"/>
                <a:ext cx="2136611" cy="543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  <m:r>
                      <a:rPr lang="en-US" altLang="zh-CN" sz="3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constant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B41EC6-66D2-191A-EBA4-5EBE04578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225" y="3476268"/>
                <a:ext cx="2136611" cy="543354"/>
              </a:xfrm>
              <a:prstGeom prst="rect">
                <a:avLst/>
              </a:prstGeom>
              <a:blipFill>
                <a:blip r:embed="rId8"/>
                <a:stretch>
                  <a:fillRect r="-414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3CCA87-F59A-58AC-4F91-3420877E10EE}"/>
                  </a:ext>
                </a:extLst>
              </p:cNvPr>
              <p:cNvSpPr txBox="1"/>
              <p:nvPr/>
            </p:nvSpPr>
            <p:spPr>
              <a:xfrm>
                <a:off x="1664534" y="4380560"/>
                <a:ext cx="9571994" cy="9541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10328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Conditioned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on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BQP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2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BPP,</a:t>
                </a:r>
                <a:r>
                  <a:rPr lang="zh-CN" altLang="en-US" sz="2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r>
                  <a:rPr lang="en-US" altLang="zh-CN" sz="2800" b="1" dirty="0">
                    <a:solidFill>
                      <a:srgbClr val="00905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quantum</a:t>
                </a:r>
                <a:r>
                  <a:rPr lang="zh-CN" altLang="en-US" sz="2800" b="1" dirty="0">
                    <a:solidFill>
                      <a:srgbClr val="00905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dirty="0">
                    <a:solidFill>
                      <a:srgbClr val="00905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computer</a:t>
                </a:r>
                <a:r>
                  <a:rPr lang="zh-CN" altLang="en-US" sz="2800" b="1" dirty="0">
                    <a:solidFill>
                      <a:srgbClr val="00905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can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estimate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ground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energy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dirty="0">
                    <a:solidFill>
                      <a:srgbClr val="00905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higher</a:t>
                </a:r>
                <a:r>
                  <a:rPr lang="zh-CN" altLang="en-US" sz="2800" b="1" dirty="0">
                    <a:solidFill>
                      <a:srgbClr val="00905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b="1" dirty="0">
                    <a:solidFill>
                      <a:srgbClr val="00905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precision!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3CCA87-F59A-58AC-4F91-3420877E1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534" y="4380560"/>
                <a:ext cx="9571994" cy="954107"/>
              </a:xfrm>
              <a:prstGeom prst="rect">
                <a:avLst/>
              </a:prstGeom>
              <a:blipFill>
                <a:blip r:embed="rId9"/>
                <a:stretch>
                  <a:fillRect l="-1323" t="-6494" b="-1558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9B6004E-62B9-ED09-E159-9C66E499BB8A}"/>
              </a:ext>
            </a:extLst>
          </p:cNvPr>
          <p:cNvSpPr txBox="1"/>
          <p:nvPr/>
        </p:nvSpPr>
        <p:spPr>
          <a:xfrm>
            <a:off x="954600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LG22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STOC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2022,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arxiv:2111.09079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AB2A013-38BF-F16F-EA19-DB0E6DDE7038}"/>
              </a:ext>
            </a:extLst>
          </p:cNvPr>
          <p:cNvSpPr/>
          <p:nvPr/>
        </p:nvSpPr>
        <p:spPr>
          <a:xfrm>
            <a:off x="5199420" y="3354801"/>
            <a:ext cx="4819141" cy="2251363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FB841C-3FA2-F939-A1DB-F981480616A6}"/>
              </a:ext>
            </a:extLst>
          </p:cNvPr>
          <p:cNvSpPr txBox="1"/>
          <p:nvPr/>
        </p:nvSpPr>
        <p:spPr>
          <a:xfrm>
            <a:off x="1604221" y="5089130"/>
            <a:ext cx="4031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[2Fe-2S]</a:t>
            </a:r>
            <a:r>
              <a:rPr lang="zh-CN" altLang="en-US" sz="2000" dirty="0">
                <a:latin typeface="Aptos" panose="020B0004020202020204" pitchFamily="34" charset="0"/>
              </a:rPr>
              <a:t>  </a:t>
            </a:r>
            <a:r>
              <a:rPr lang="en-US" altLang="zh-CN" sz="2000" dirty="0">
                <a:latin typeface="Aptos" panose="020B0004020202020204" pitchFamily="34" charset="0"/>
              </a:rPr>
              <a:t>figure</a:t>
            </a:r>
            <a:r>
              <a:rPr lang="zh-CN" altLang="en-US" sz="2000" dirty="0">
                <a:latin typeface="Aptos" panose="020B0004020202020204" pitchFamily="34" charset="0"/>
              </a:rPr>
              <a:t> </a:t>
            </a:r>
            <a:endParaRPr lang="en-US" altLang="zh-CN" sz="2000" dirty="0">
              <a:latin typeface="Aptos" panose="020B0004020202020204" pitchFamily="34" charset="0"/>
            </a:endParaRPr>
          </a:p>
          <a:p>
            <a:r>
              <a:rPr lang="en-US" altLang="zh-CN" sz="2000" dirty="0">
                <a:latin typeface="Aptos" panose="020B0004020202020204" pitchFamily="34" charset="0"/>
              </a:rPr>
              <a:t>from</a:t>
            </a:r>
            <a:r>
              <a:rPr lang="zh-CN" altLang="en-US" sz="2000" dirty="0">
                <a:latin typeface="Aptos" panose="020B00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[Lee</a:t>
            </a:r>
            <a:r>
              <a:rPr lang="zh-CN" alt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et</a:t>
            </a:r>
            <a:r>
              <a:rPr lang="zh-CN" alt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al.</a:t>
            </a:r>
            <a:r>
              <a:rPr lang="zh-CN" alt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2023]</a:t>
            </a:r>
            <a:r>
              <a:rPr lang="zh-CN" altLang="en-US" sz="20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52C0E-7F19-ACF0-E9E8-6E7A1D1FC538}"/>
              </a:ext>
            </a:extLst>
          </p:cNvPr>
          <p:cNvSpPr txBox="1"/>
          <p:nvPr/>
        </p:nvSpPr>
        <p:spPr>
          <a:xfrm>
            <a:off x="4926312" y="2106689"/>
            <a:ext cx="62740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0432FF"/>
                </a:solidFill>
              </a:rPr>
              <a:t>Ground</a:t>
            </a:r>
            <a:r>
              <a:rPr lang="zh-CN" altLang="en-US" sz="2600" b="1" dirty="0">
                <a:solidFill>
                  <a:srgbClr val="0432FF"/>
                </a:solidFill>
              </a:rPr>
              <a:t> </a:t>
            </a:r>
            <a:r>
              <a:rPr lang="en-US" altLang="zh-CN" sz="2600" b="1" dirty="0">
                <a:solidFill>
                  <a:srgbClr val="0432FF"/>
                </a:solidFill>
              </a:rPr>
              <a:t>energy:</a:t>
            </a:r>
            <a:r>
              <a:rPr lang="zh-CN" altLang="en-US" sz="2600" b="1" dirty="0">
                <a:solidFill>
                  <a:srgbClr val="0432FF"/>
                </a:solidFill>
              </a:rPr>
              <a:t> </a:t>
            </a:r>
            <a:r>
              <a:rPr lang="en-US" sz="2600" dirty="0"/>
              <a:t>The </a:t>
            </a:r>
            <a:r>
              <a:rPr lang="en-US" sz="2600" b="1" dirty="0"/>
              <a:t>lowest</a:t>
            </a:r>
            <a:r>
              <a:rPr lang="en-US" sz="2600" dirty="0"/>
              <a:t> possible energy that the system can have</a:t>
            </a:r>
            <a:r>
              <a:rPr lang="en-US" altLang="zh-CN" sz="2600" dirty="0"/>
              <a:t>.</a:t>
            </a:r>
          </a:p>
          <a:p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6F340-CAAB-A0B8-1A1B-A9A6B6101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9" r="10078"/>
          <a:stretch/>
        </p:blipFill>
        <p:spPr>
          <a:xfrm>
            <a:off x="7679555" y="3872118"/>
            <a:ext cx="1748330" cy="1496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8E74C7-6D92-3C9C-17E7-172E00D94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280" y="3857829"/>
            <a:ext cx="1452183" cy="1361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3EF14F-714C-0BF8-9FC7-5DA32AE9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77" y="127275"/>
            <a:ext cx="10965873" cy="1325563"/>
          </a:xfrm>
        </p:spPr>
        <p:txBody>
          <a:bodyPr/>
          <a:lstStyle/>
          <a:p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Many-body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ground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98419-9DE9-2BDE-CCA2-FC563168282D}"/>
              </a:ext>
            </a:extLst>
          </p:cNvPr>
          <p:cNvSpPr txBox="1"/>
          <p:nvPr/>
        </p:nvSpPr>
        <p:spPr>
          <a:xfrm>
            <a:off x="832896" y="1060984"/>
            <a:ext cx="868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Static properties of a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molecules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materials</a:t>
            </a:r>
            <a:endParaRPr lang="en-US" sz="2600" dirty="0">
              <a:solidFill>
                <a:srgbClr val="C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48859-98AA-F3D5-6054-1F6107F65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636" y="2012407"/>
            <a:ext cx="3072000" cy="3019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072B6C-D483-ECF3-A72C-F56A5F56A46F}"/>
              </a:ext>
            </a:extLst>
          </p:cNvPr>
          <p:cNvSpPr txBox="1"/>
          <p:nvPr/>
        </p:nvSpPr>
        <p:spPr>
          <a:xfrm>
            <a:off x="2789851" y="6405663"/>
            <a:ext cx="4995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ee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Chan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2003]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Nat. Comms.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14, 1952 (2023)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9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E666DE7E-424B-3264-F165-014C8F35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8" y="0"/>
            <a:ext cx="10515600" cy="1325563"/>
          </a:xfrm>
        </p:spPr>
        <p:txBody>
          <a:bodyPr/>
          <a:lstStyle/>
          <a:p>
            <a:r>
              <a:rPr lang="en-US" altLang="zh-CN" dirty="0"/>
              <a:t>Chemist</a:t>
            </a:r>
            <a:r>
              <a:rPr lang="zh-CN" altLang="en-US" dirty="0"/>
              <a:t> </a:t>
            </a:r>
            <a:r>
              <a:rPr lang="en-US" altLang="zh-CN" dirty="0"/>
              <a:t>raise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9FF1B1-6832-7EE6-663F-281522CA9C67}"/>
              </a:ext>
            </a:extLst>
          </p:cNvPr>
          <p:cNvSpPr txBox="1"/>
          <p:nvPr/>
        </p:nvSpPr>
        <p:spPr>
          <a:xfrm>
            <a:off x="1084881" y="1027906"/>
            <a:ext cx="1073304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6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altLang="zh-CN" sz="2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[Lee…Chan 2023]</a:t>
            </a:r>
            <a:r>
              <a:rPr lang="zh-CN" altLang="en-US" sz="2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do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we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model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guided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states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correctly?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altLang="zh-CN" sz="26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/>
            <a:endParaRPr lang="en-US" sz="26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82C94E-7058-5088-D570-E369368D7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51" b="8131"/>
          <a:stretch/>
        </p:blipFill>
        <p:spPr>
          <a:xfrm>
            <a:off x="1698946" y="2164152"/>
            <a:ext cx="8600143" cy="3280684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F305C6-836F-3593-1B1B-4EE923F6B69B}"/>
              </a:ext>
            </a:extLst>
          </p:cNvPr>
          <p:cNvSpPr txBox="1"/>
          <p:nvPr/>
        </p:nvSpPr>
        <p:spPr>
          <a:xfrm>
            <a:off x="2789851" y="6405663"/>
            <a:ext cx="496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…chan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2003]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Nat. Comms.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14, 1952 (2023)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6">
            <a:extLst>
              <a:ext uri="{FF2B5EF4-FFF2-40B4-BE49-F238E27FC236}">
                <a16:creationId xmlns:a16="http://schemas.microsoft.com/office/drawing/2014/main" id="{E666DE7E-424B-3264-F165-014C8F35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8" y="0"/>
            <a:ext cx="10515600" cy="1325563"/>
          </a:xfrm>
        </p:spPr>
        <p:txBody>
          <a:bodyPr/>
          <a:lstStyle/>
          <a:p>
            <a:r>
              <a:rPr lang="en-US" altLang="zh-CN" dirty="0"/>
              <a:t>Chemist</a:t>
            </a:r>
            <a:r>
              <a:rPr lang="zh-CN" altLang="en-US" dirty="0"/>
              <a:t> </a:t>
            </a:r>
            <a:r>
              <a:rPr lang="en-US" altLang="zh-CN" dirty="0"/>
              <a:t>raise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9FF1B1-6832-7EE6-663F-281522CA9C67}"/>
              </a:ext>
            </a:extLst>
          </p:cNvPr>
          <p:cNvSpPr txBox="1"/>
          <p:nvPr/>
        </p:nvSpPr>
        <p:spPr>
          <a:xfrm>
            <a:off x="1084881" y="1027906"/>
            <a:ext cx="1073304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6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altLang="zh-CN" sz="2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[Lee…Chan 2023]</a:t>
            </a:r>
            <a:r>
              <a:rPr lang="zh-CN" altLang="en-US" sz="2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Numerically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check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overlap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between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guided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states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ground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state</a:t>
            </a:r>
            <a:endParaRPr lang="en-US" sz="26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6E07DA-FC2B-AF61-F2C0-ECD040138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309" y="2323207"/>
            <a:ext cx="8194964" cy="421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2C5664DC-91B5-CE91-1B64-8E23DAD9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18" y="0"/>
            <a:ext cx="10515600" cy="1325563"/>
          </a:xfrm>
        </p:spPr>
        <p:txBody>
          <a:bodyPr/>
          <a:lstStyle/>
          <a:p>
            <a:r>
              <a:rPr lang="en-US" altLang="zh-CN" dirty="0"/>
              <a:t>Chemist</a:t>
            </a:r>
            <a:r>
              <a:rPr lang="zh-CN" altLang="en-US" dirty="0"/>
              <a:t> </a:t>
            </a:r>
            <a:r>
              <a:rPr lang="en-US" altLang="zh-CN" dirty="0"/>
              <a:t>raise</a:t>
            </a:r>
            <a:r>
              <a:rPr lang="zh-CN" altLang="en-US" dirty="0"/>
              <a:t> </a:t>
            </a:r>
            <a:r>
              <a:rPr lang="en-US" altLang="zh-CN" dirty="0"/>
              <a:t>question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7490E-EC78-85A0-633B-9BF6E2FCCE33}"/>
              </a:ext>
            </a:extLst>
          </p:cNvPr>
          <p:cNvSpPr txBox="1"/>
          <p:nvPr/>
        </p:nvSpPr>
        <p:spPr>
          <a:xfrm>
            <a:off x="1084883" y="1027906"/>
            <a:ext cx="103659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26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altLang="zh-CN" sz="2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[Lee…Chan 2023]</a:t>
            </a:r>
            <a:r>
              <a:rPr lang="zh-CN" altLang="en-US" sz="26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Numerically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check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overlap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between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guided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states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ground</a:t>
            </a:r>
            <a:r>
              <a:rPr lang="zh-CN" altLang="en-US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state</a:t>
            </a:r>
          </a:p>
          <a:p>
            <a:pPr marL="971550" lvl="1" indent="-514350">
              <a:buFont typeface="+mj-lt"/>
              <a:buAutoNum type="arabicParenR"/>
            </a:pPr>
            <a:endParaRPr lang="en-US" sz="26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en-US" altLang="zh-CN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For</a:t>
            </a:r>
            <a:r>
              <a:rPr lang="zh-CN" altLang="en-US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hard</a:t>
            </a:r>
            <a:r>
              <a:rPr lang="zh-CN" altLang="en-US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Hamiltonian,</a:t>
            </a:r>
            <a:r>
              <a:rPr lang="zh-CN" altLang="en-US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classical</a:t>
            </a:r>
            <a:r>
              <a:rPr lang="zh-CN" altLang="en-US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algorithms</a:t>
            </a:r>
            <a:r>
              <a:rPr lang="zh-CN" altLang="en-US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might</a:t>
            </a:r>
            <a:r>
              <a:rPr lang="zh-CN" altLang="en-US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not</a:t>
            </a:r>
            <a:r>
              <a:rPr lang="zh-CN" altLang="en-US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find</a:t>
            </a:r>
            <a:r>
              <a:rPr lang="zh-CN" altLang="en-US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guided</a:t>
            </a:r>
            <a:r>
              <a:rPr lang="zh-CN" altLang="en-US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state</a:t>
            </a:r>
          </a:p>
          <a:p>
            <a:pPr marL="971550" lvl="1" indent="-514350">
              <a:buFont typeface="+mj-lt"/>
              <a:buAutoNum type="arabicParenR"/>
            </a:pPr>
            <a:endParaRPr lang="en-US" altLang="zh-CN" sz="25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en-US" altLang="zh-CN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If</a:t>
            </a:r>
            <a:r>
              <a:rPr lang="zh-CN" altLang="en-US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zh-CN" altLang="en-US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classical</a:t>
            </a:r>
            <a:r>
              <a:rPr lang="zh-CN" altLang="en-US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algorithms</a:t>
            </a:r>
            <a:r>
              <a:rPr lang="zh-CN" altLang="en-US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can</a:t>
            </a:r>
            <a:r>
              <a:rPr lang="zh-CN" altLang="en-US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find</a:t>
            </a:r>
            <a:r>
              <a:rPr lang="zh-CN" altLang="en-US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guided</a:t>
            </a:r>
            <a:r>
              <a:rPr lang="zh-CN" altLang="en-US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states,</a:t>
            </a:r>
            <a:r>
              <a:rPr lang="zh-CN" altLang="en-US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then</a:t>
            </a:r>
            <a:r>
              <a:rPr lang="zh-CN" altLang="en-US" sz="2500" dirty="0">
                <a:solidFill>
                  <a:srgbClr val="0070C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zh-CN" altLang="en-US" sz="2500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guided</a:t>
            </a:r>
            <a:r>
              <a:rPr lang="zh-CN" altLang="en-US" sz="2500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state</a:t>
            </a:r>
            <a:r>
              <a:rPr lang="zh-CN" altLang="en-US" sz="2500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might</a:t>
            </a:r>
            <a:r>
              <a:rPr lang="zh-CN" altLang="en-US" sz="2500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</a:t>
            </a:r>
            <a:r>
              <a:rPr lang="zh-CN" altLang="en-US" sz="2500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500" dirty="0">
                <a:solidFill>
                  <a:srgbClr val="FF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“stronger”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1E4B3-A867-3106-6A69-93587FC98307}"/>
              </a:ext>
            </a:extLst>
          </p:cNvPr>
          <p:cNvSpPr txBox="1"/>
          <p:nvPr/>
        </p:nvSpPr>
        <p:spPr>
          <a:xfrm>
            <a:off x="2189673" y="5510604"/>
            <a:ext cx="8312072" cy="477054"/>
          </a:xfrm>
          <a:prstGeom prst="rect">
            <a:avLst/>
          </a:prstGeom>
          <a:solidFill>
            <a:srgbClr val="FFFF00">
              <a:alpha val="1464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strong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state,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will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GEE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be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classically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easy?</a:t>
            </a:r>
            <a:endParaRPr lang="en-US" sz="24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AAC40E4-EF40-94D9-673B-96069BB577D4}"/>
              </a:ext>
            </a:extLst>
          </p:cNvPr>
          <p:cNvSpPr/>
          <p:nvPr/>
        </p:nvSpPr>
        <p:spPr>
          <a:xfrm rot="6647269">
            <a:off x="5317529" y="4384239"/>
            <a:ext cx="654191" cy="397016"/>
          </a:xfrm>
          <a:prstGeom prst="rightArrow">
            <a:avLst>
              <a:gd name="adj1" fmla="val 37325"/>
              <a:gd name="adj2" fmla="val 50000"/>
            </a:avLst>
          </a:prstGeom>
          <a:solidFill>
            <a:srgbClr val="FF0000">
              <a:alpha val="45000"/>
            </a:srgbClr>
          </a:solidFill>
          <a:ln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2B7B9-2499-4FB7-4908-7762BFC17044}"/>
              </a:ext>
            </a:extLst>
          </p:cNvPr>
          <p:cNvSpPr txBox="1"/>
          <p:nvPr/>
        </p:nvSpPr>
        <p:spPr>
          <a:xfrm>
            <a:off x="6267833" y="4223590"/>
            <a:ext cx="603349" cy="830997"/>
          </a:xfrm>
          <a:prstGeom prst="rect">
            <a:avLst/>
          </a:prstGeom>
          <a:noFill/>
          <a:ln w="22225">
            <a:solidFill>
              <a:srgbClr val="0432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77A7C-B60C-1C76-397A-0DF622736722}"/>
              </a:ext>
            </a:extLst>
          </p:cNvPr>
          <p:cNvSpPr txBox="1"/>
          <p:nvPr/>
        </p:nvSpPr>
        <p:spPr>
          <a:xfrm>
            <a:off x="2189673" y="5008243"/>
            <a:ext cx="5915236" cy="477054"/>
          </a:xfrm>
          <a:prstGeom prst="rect">
            <a:avLst/>
          </a:prstGeom>
          <a:solidFill>
            <a:schemeClr val="accent4">
              <a:lumMod val="20000"/>
              <a:lumOff val="80000"/>
              <a:alpha val="34491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Previous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BQP-hardness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may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hold.</a:t>
            </a:r>
            <a:endParaRPr lang="en-US" sz="2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9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B1CB-A72D-96D0-EB0F-E362917E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2" y="269345"/>
            <a:ext cx="11139055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Definition</a:t>
            </a:r>
            <a:r>
              <a:rPr lang="zh-CN" altLang="en-US" sz="3800" dirty="0"/>
              <a:t> </a:t>
            </a:r>
            <a:r>
              <a:rPr lang="en-US" altLang="zh-CN" sz="3800" dirty="0"/>
              <a:t>of</a:t>
            </a:r>
            <a:r>
              <a:rPr lang="zh-CN" altLang="en-US" sz="3800" dirty="0"/>
              <a:t> </a:t>
            </a:r>
            <a:r>
              <a:rPr lang="en-US" altLang="zh-CN" sz="3800" dirty="0"/>
              <a:t>strong</a:t>
            </a:r>
            <a:r>
              <a:rPr lang="zh-CN" altLang="en-US" sz="3800" dirty="0"/>
              <a:t> </a:t>
            </a:r>
            <a:r>
              <a:rPr lang="en-US" altLang="zh-CN" sz="3800" dirty="0"/>
              <a:t>guided</a:t>
            </a:r>
            <a:r>
              <a:rPr lang="zh-CN" altLang="en-US" sz="3800" dirty="0"/>
              <a:t> </a:t>
            </a:r>
            <a:r>
              <a:rPr lang="en-US" altLang="zh-CN" sz="3800" dirty="0"/>
              <a:t>state</a:t>
            </a:r>
            <a:endParaRPr lang="en-US" sz="38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5242071-9EB1-2D7F-61A7-971F3B9543DB}"/>
              </a:ext>
            </a:extLst>
          </p:cNvPr>
          <p:cNvSpPr/>
          <p:nvPr/>
        </p:nvSpPr>
        <p:spPr>
          <a:xfrm>
            <a:off x="1464714" y="3425903"/>
            <a:ext cx="3051868" cy="937847"/>
          </a:xfrm>
          <a:prstGeom prst="roundRect">
            <a:avLst/>
          </a:prstGeom>
          <a:ln>
            <a:solidFill>
              <a:srgbClr val="0432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strong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guided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state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EE20F-2367-AAA7-0D43-48DE4D7DD519}"/>
              </a:ext>
            </a:extLst>
          </p:cNvPr>
          <p:cNvSpPr txBox="1"/>
          <p:nvPr/>
        </p:nvSpPr>
        <p:spPr>
          <a:xfrm>
            <a:off x="4963825" y="3377848"/>
            <a:ext cx="7760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itchFamily="2" charset="2"/>
              <a:buChar char="§"/>
            </a:pP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No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standard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definition</a:t>
            </a:r>
          </a:p>
          <a:p>
            <a:pPr marL="380990" indent="-380990">
              <a:buFont typeface="Wingdings" pitchFamily="2" charset="2"/>
              <a:buChar char="§"/>
            </a:pP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entry-wise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1/poly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overlap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ground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</a:p>
          <a:p>
            <a:pPr marL="380990" indent="-380990">
              <a:buFont typeface="Wingdings" pitchFamily="2" charset="2"/>
              <a:buChar char="§"/>
            </a:pP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classical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query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access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69F37DE-761B-ED45-4C19-5B650AEF4D7B}"/>
              </a:ext>
            </a:extLst>
          </p:cNvPr>
          <p:cNvSpPr/>
          <p:nvPr/>
        </p:nvSpPr>
        <p:spPr>
          <a:xfrm>
            <a:off x="1464714" y="1911364"/>
            <a:ext cx="2276013" cy="93784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dirty="0">
                <a:solidFill>
                  <a:schemeClr val="tx1"/>
                </a:solidFill>
              </a:rPr>
              <a:t>guided</a:t>
            </a:r>
            <a:r>
              <a:rPr lang="zh-CN" altLang="en-US" sz="2600" dirty="0">
                <a:solidFill>
                  <a:schemeClr val="tx1"/>
                </a:solidFill>
              </a:rPr>
              <a:t> </a:t>
            </a:r>
            <a:r>
              <a:rPr lang="en-US" altLang="zh-CN" sz="2600" dirty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0CC293-7BF3-1F5E-7CD6-58A4066F34CB}"/>
              </a:ext>
            </a:extLst>
          </p:cNvPr>
          <p:cNvSpPr txBox="1"/>
          <p:nvPr/>
        </p:nvSpPr>
        <p:spPr>
          <a:xfrm>
            <a:off x="4963825" y="1987437"/>
            <a:ext cx="6084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itchFamily="2" charset="2"/>
              <a:buChar char="§"/>
            </a:pP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1/poly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overlap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ground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C99B0-AAE0-4A93-2576-D8C04D866F64}"/>
              </a:ext>
            </a:extLst>
          </p:cNvPr>
          <p:cNvSpPr txBox="1"/>
          <p:nvPr/>
        </p:nvSpPr>
        <p:spPr>
          <a:xfrm>
            <a:off x="1939964" y="5422285"/>
            <a:ext cx="8312072" cy="492443"/>
          </a:xfrm>
          <a:prstGeom prst="rect">
            <a:avLst/>
          </a:prstGeom>
          <a:solidFill>
            <a:srgbClr val="FFFF00">
              <a:alpha val="1464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strong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will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GEE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be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classically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easy?</a:t>
            </a:r>
            <a:endParaRPr lang="en-US" sz="2600" dirty="0">
              <a:solidFill>
                <a:srgbClr val="FF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A431F-7133-ABDD-018A-9951C09B2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77" b="7678"/>
          <a:stretch/>
        </p:blipFill>
        <p:spPr>
          <a:xfrm>
            <a:off x="5295355" y="4564086"/>
            <a:ext cx="5940667" cy="6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776D71-5BA0-EE20-90FE-F35B937955FA}"/>
              </a:ext>
            </a:extLst>
          </p:cNvPr>
          <p:cNvSpPr txBox="1">
            <a:spLocks/>
          </p:cNvSpPr>
          <p:nvPr/>
        </p:nvSpPr>
        <p:spPr>
          <a:xfrm>
            <a:off x="526472" y="269345"/>
            <a:ext cx="111390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800" dirty="0"/>
              <a:t>Classical</a:t>
            </a:r>
            <a:r>
              <a:rPr lang="zh-CN" altLang="en-US" sz="3800" dirty="0"/>
              <a:t> </a:t>
            </a:r>
            <a:r>
              <a:rPr lang="en-US" altLang="zh-CN" sz="3800" dirty="0"/>
              <a:t>algorithm</a:t>
            </a:r>
            <a:r>
              <a:rPr lang="zh-CN" altLang="en-US" sz="3800" dirty="0"/>
              <a:t> </a:t>
            </a:r>
            <a:r>
              <a:rPr lang="en-US" altLang="zh-CN" sz="3800" dirty="0"/>
              <a:t>(?)</a:t>
            </a:r>
            <a:r>
              <a:rPr lang="zh-CN" altLang="en-US" sz="3800" dirty="0"/>
              <a:t> </a:t>
            </a:r>
            <a:r>
              <a:rPr lang="en-US" altLang="zh-CN" sz="3800" dirty="0"/>
              <a:t>for</a:t>
            </a:r>
            <a:r>
              <a:rPr lang="zh-CN" altLang="en-US" sz="3800" dirty="0"/>
              <a:t> </a:t>
            </a:r>
            <a:r>
              <a:rPr lang="en-US" altLang="zh-CN" sz="3800" dirty="0"/>
              <a:t>GEE</a:t>
            </a:r>
            <a:r>
              <a:rPr lang="zh-CN" altLang="en-US" sz="3800" dirty="0"/>
              <a:t> </a:t>
            </a:r>
            <a:r>
              <a:rPr lang="en-US" altLang="zh-CN" sz="3800" dirty="0"/>
              <a:t>with</a:t>
            </a:r>
            <a:r>
              <a:rPr lang="zh-CN" altLang="en-US" sz="3800" dirty="0"/>
              <a:t> </a:t>
            </a:r>
            <a:r>
              <a:rPr lang="en-US" altLang="zh-CN" sz="3800" b="1" dirty="0"/>
              <a:t>strong</a:t>
            </a:r>
            <a:r>
              <a:rPr lang="zh-CN" altLang="en-US" sz="3800" dirty="0"/>
              <a:t> </a:t>
            </a:r>
            <a:r>
              <a:rPr lang="en-US" altLang="zh-CN" sz="3800" dirty="0"/>
              <a:t>guided</a:t>
            </a:r>
            <a:r>
              <a:rPr lang="zh-CN" altLang="en-US" sz="3800" dirty="0"/>
              <a:t> </a:t>
            </a:r>
            <a:r>
              <a:rPr lang="en-US" altLang="zh-CN" sz="3800" dirty="0"/>
              <a:t>state</a:t>
            </a:r>
            <a:endParaRPr lang="en-US" sz="3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425B6-4414-2D2E-F5F0-6ECF2E2736D8}"/>
              </a:ext>
            </a:extLst>
          </p:cNvPr>
          <p:cNvSpPr txBox="1"/>
          <p:nvPr/>
        </p:nvSpPr>
        <p:spPr>
          <a:xfrm>
            <a:off x="526472" y="1187047"/>
            <a:ext cx="849649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Why</a:t>
            </a:r>
            <a:r>
              <a:rPr lang="en-US" sz="2800" b="1" dirty="0">
                <a:solidFill>
                  <a:srgbClr val="C00000"/>
                </a:solidFill>
              </a:rPr>
              <a:t> GEE is classically hard</a:t>
            </a:r>
            <a:r>
              <a:rPr lang="en-US" altLang="zh-CN" sz="2800" b="1" dirty="0">
                <a:solidFill>
                  <a:srgbClr val="C00000"/>
                </a:solidFill>
              </a:rPr>
              <a:t>:</a:t>
            </a:r>
            <a:r>
              <a:rPr lang="zh-CN" altLang="en-US" sz="2800" b="1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a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refined</a:t>
            </a:r>
            <a:r>
              <a:rPr lang="zh-CN" altLang="en-US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understanding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8E025D99-A985-3CBC-FE32-C3AD1C75616C}"/>
              </a:ext>
            </a:extLst>
          </p:cNvPr>
          <p:cNvSpPr txBox="1">
            <a:spLocks/>
          </p:cNvSpPr>
          <p:nvPr/>
        </p:nvSpPr>
        <p:spPr>
          <a:xfrm>
            <a:off x="400643" y="1909448"/>
            <a:ext cx="5917030" cy="71852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zh-CN" altLang="en-US" sz="26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 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(1)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is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exponential-size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8DD942-3310-4597-A13B-2388EA8262AE}"/>
              </a:ext>
            </a:extLst>
          </p:cNvPr>
          <p:cNvSpPr txBox="1"/>
          <p:nvPr/>
        </p:nvSpPr>
        <p:spPr>
          <a:xfrm>
            <a:off x="7018433" y="4095925"/>
            <a:ext cx="33568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Probability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theory</a:t>
            </a:r>
            <a:endParaRPr lang="en-US" sz="2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D31E4A-D677-6644-3BEB-90364FC22698}"/>
              </a:ext>
            </a:extLst>
          </p:cNvPr>
          <p:cNvSpPr txBox="1"/>
          <p:nvPr/>
        </p:nvSpPr>
        <p:spPr>
          <a:xfrm>
            <a:off x="7018442" y="2807749"/>
            <a:ext cx="34761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mechanics</a:t>
            </a:r>
            <a:endParaRPr lang="en-US" sz="2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90F2DAE5-6219-F7F9-BE11-18B602A25F46}"/>
              </a:ext>
            </a:extLst>
          </p:cNvPr>
          <p:cNvSpPr txBox="1">
            <a:spLocks/>
          </p:cNvSpPr>
          <p:nvPr/>
        </p:nvSpPr>
        <p:spPr>
          <a:xfrm>
            <a:off x="7431042" y="3455910"/>
            <a:ext cx="2015180" cy="71852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</a:p>
          <a:p>
            <a:pPr algn="ctr"/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F85CA7-BB71-0D38-0984-70AD6A10C83B}"/>
              </a:ext>
            </a:extLst>
          </p:cNvPr>
          <p:cNvSpPr txBox="1"/>
          <p:nvPr/>
        </p:nvSpPr>
        <p:spPr>
          <a:xfrm>
            <a:off x="1006061" y="3371312"/>
            <a:ext cx="499977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0432FF"/>
                </a:solidFill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[Bra14]  </a:t>
            </a: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Randomized</a:t>
            </a:r>
            <a:r>
              <a:rPr lang="zh-CN" altLang="en-US" sz="24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algorithm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almost works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sign-free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Hamiltonian.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270A447-7C38-05CC-36AD-BC57F2050C87}"/>
                  </a:ext>
                </a:extLst>
              </p14:cNvPr>
              <p14:cNvContentPartPr/>
              <p14:nvPr/>
            </p14:nvContentPartPr>
            <p14:xfrm rot="10800000">
              <a:off x="6689092" y="2984174"/>
              <a:ext cx="329341" cy="1576517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270A447-7C38-05CC-36AD-BC57F2050C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rot="10800000">
                <a:off x="6680084" y="2975532"/>
                <a:ext cx="346997" cy="159416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EBDB863-BD72-A545-259E-B75F167B2AB0}"/>
              </a:ext>
            </a:extLst>
          </p:cNvPr>
          <p:cNvSpPr txBox="1"/>
          <p:nvPr/>
        </p:nvSpPr>
        <p:spPr>
          <a:xfrm>
            <a:off x="6707160" y="4749858"/>
            <a:ext cx="43764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432FF"/>
                </a:solidFill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[J25] </a:t>
            </a: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strong guided state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might help to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resolve the sign problem</a:t>
            </a:r>
            <a:endParaRPr lang="en-US" sz="2400" dirty="0">
              <a:solidFill>
                <a:srgbClr val="FF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44E24B-E310-32A2-BF3B-A837737B8122}"/>
              </a:ext>
            </a:extLst>
          </p:cNvPr>
          <p:cNvSpPr txBox="1"/>
          <p:nvPr/>
        </p:nvSpPr>
        <p:spPr>
          <a:xfrm>
            <a:off x="1684934" y="5782919"/>
            <a:ext cx="9232445" cy="492443"/>
          </a:xfrm>
          <a:prstGeom prst="rect">
            <a:avLst/>
          </a:prstGeom>
          <a:solidFill>
            <a:srgbClr val="FFFF00">
              <a:alpha val="1464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Classical algorithms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are more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powerful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 than you might think! </a:t>
            </a:r>
            <a:endParaRPr lang="en-US" sz="2600" dirty="0">
              <a:solidFill>
                <a:srgbClr val="FF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8EBC24F4-5C18-0E2F-BB70-53D13A8F3B10}"/>
              </a:ext>
            </a:extLst>
          </p:cNvPr>
          <p:cNvSpPr txBox="1">
            <a:spLocks/>
          </p:cNvSpPr>
          <p:nvPr/>
        </p:nvSpPr>
        <p:spPr>
          <a:xfrm>
            <a:off x="5758997" y="1909448"/>
            <a:ext cx="4563794" cy="71852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(2)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Sign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BC3E2B-FAE5-3CB7-541E-B9B263E2BBD5}"/>
              </a:ext>
            </a:extLst>
          </p:cNvPr>
          <p:cNvSpPr txBox="1"/>
          <p:nvPr/>
        </p:nvSpPr>
        <p:spPr>
          <a:xfrm>
            <a:off x="1006061" y="2827973"/>
            <a:ext cx="61098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practice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SAT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solver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works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well.</a:t>
            </a:r>
            <a:endParaRPr lang="en-US" sz="2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6" grpId="0"/>
      <p:bldP spid="17" grpId="0"/>
      <p:bldP spid="20" grpId="0"/>
      <p:bldP spid="22" grpId="0" animBg="1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B1CB-A72D-96D0-EB0F-E362917E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2" y="269345"/>
            <a:ext cx="11139055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Classical</a:t>
            </a:r>
            <a:r>
              <a:rPr lang="zh-CN" altLang="en-US" sz="3800" dirty="0"/>
              <a:t> </a:t>
            </a:r>
            <a:r>
              <a:rPr lang="en-US" altLang="zh-CN" sz="3800" dirty="0"/>
              <a:t>algorithm</a:t>
            </a:r>
            <a:r>
              <a:rPr lang="zh-CN" altLang="en-US" sz="3800" dirty="0"/>
              <a:t> </a:t>
            </a:r>
            <a:r>
              <a:rPr lang="en-US" altLang="zh-CN" sz="3800" dirty="0"/>
              <a:t>(?)</a:t>
            </a:r>
            <a:r>
              <a:rPr lang="zh-CN" altLang="en-US" sz="3800" dirty="0"/>
              <a:t> </a:t>
            </a:r>
            <a:r>
              <a:rPr lang="en-US" altLang="zh-CN" sz="3800" dirty="0"/>
              <a:t>for</a:t>
            </a:r>
            <a:r>
              <a:rPr lang="zh-CN" altLang="en-US" sz="3800" dirty="0"/>
              <a:t> </a:t>
            </a:r>
            <a:r>
              <a:rPr lang="en-US" altLang="zh-CN" sz="3800" dirty="0"/>
              <a:t>GEE</a:t>
            </a:r>
            <a:r>
              <a:rPr lang="zh-CN" altLang="en-US" sz="3800" dirty="0"/>
              <a:t> </a:t>
            </a:r>
            <a:r>
              <a:rPr lang="en-US" altLang="zh-CN" sz="3800" dirty="0"/>
              <a:t>with</a:t>
            </a:r>
            <a:r>
              <a:rPr lang="zh-CN" altLang="en-US" sz="3800" dirty="0"/>
              <a:t> </a:t>
            </a:r>
            <a:r>
              <a:rPr lang="en-US" altLang="zh-CN" sz="3800" b="1" dirty="0"/>
              <a:t>strong</a:t>
            </a:r>
            <a:r>
              <a:rPr lang="zh-CN" altLang="en-US" sz="3800" dirty="0"/>
              <a:t> </a:t>
            </a:r>
            <a:r>
              <a:rPr lang="en-US" altLang="zh-CN" sz="3800" dirty="0"/>
              <a:t>guided</a:t>
            </a:r>
            <a:r>
              <a:rPr lang="zh-CN" altLang="en-US" sz="3800" dirty="0"/>
              <a:t> </a:t>
            </a:r>
            <a:r>
              <a:rPr lang="en-US" altLang="zh-CN" sz="3800" dirty="0"/>
              <a:t>state</a:t>
            </a:r>
            <a:endParaRPr lang="en-US" sz="3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5176E-3998-160E-5EF3-C1962BCDE93C}"/>
              </a:ext>
            </a:extLst>
          </p:cNvPr>
          <p:cNvSpPr txBox="1"/>
          <p:nvPr/>
        </p:nvSpPr>
        <p:spPr>
          <a:xfrm>
            <a:off x="2118587" y="1594908"/>
            <a:ext cx="6683689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sign-free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Hamiltonian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strong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</a:p>
          <a:p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[Bra14]</a:t>
            </a:r>
            <a:endParaRPr lang="en-US" sz="26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433935-19B1-EA0F-37CB-14F56F4DF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045" y="2029839"/>
            <a:ext cx="555912" cy="435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14827C-0324-0B0B-CDE3-EE9D258C5F55}"/>
                  </a:ext>
                </a:extLst>
              </p:cNvPr>
              <p:cNvSpPr txBox="1"/>
              <p:nvPr/>
            </p:nvSpPr>
            <p:spPr>
              <a:xfrm>
                <a:off x="2118586" y="2982724"/>
                <a:ext cx="7925959" cy="129266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00" b="0" i="0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lang="zh-CN" altLang="en-US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b="1" dirty="0" err="1">
                    <a:latin typeface="Aptos" panose="020B0004020202020204" pitchFamily="34" charset="0"/>
                    <a:cs typeface="Arial" panose="020B0604020202020204" pitchFamily="34" charset="0"/>
                  </a:rPr>
                  <a:t>stoquastic</a:t>
                </a:r>
                <a:r>
                  <a:rPr lang="en-US" altLang="zh-CN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zh-CN" altLang="en-US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lang="zh-CN" altLang="en-US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zh-CN" altLang="en-US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zh-CN" altLang="en-US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2600" dirty="0">
                  <a:latin typeface="Aptos" panose="020B00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𝐼</m:t>
                    </m:r>
                    <m:r>
                      <a:rPr lang="en-US" altLang="zh-CN" sz="2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en-US" altLang="zh-CN" sz="2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altLang="zh-CN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altLang="zh-CN" sz="26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non-negative</a:t>
                </a:r>
                <a:r>
                  <a:rPr lang="zh-CN" altLang="en-US" sz="26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matrix</a:t>
                </a:r>
                <a:r>
                  <a:rPr lang="en-US" altLang="zh-CN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, can</a:t>
                </a:r>
                <a:r>
                  <a:rPr lang="zh-CN" altLang="en-US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lang="zh-CN" altLang="en-US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connected</a:t>
                </a:r>
                <a:r>
                  <a:rPr lang="zh-CN" altLang="en-US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zh-CN" altLang="en-US" sz="26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Markov</a:t>
                </a:r>
                <a:r>
                  <a:rPr lang="zh-CN" altLang="en-US" sz="26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chain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414827C-0324-0B0B-CDE3-EE9D258C5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586" y="2982724"/>
                <a:ext cx="7925959" cy="1292662"/>
              </a:xfrm>
              <a:prstGeom prst="rect">
                <a:avLst/>
              </a:prstGeom>
              <a:blipFill>
                <a:blip r:embed="rId4"/>
                <a:stretch>
                  <a:fillRect l="-1280" t="-3883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A610DE1-2B41-82D7-D67A-97E8B4C6974D}"/>
              </a:ext>
            </a:extLst>
          </p:cNvPr>
          <p:cNvSpPr txBox="1"/>
          <p:nvPr/>
        </p:nvSpPr>
        <p:spPr>
          <a:xfrm>
            <a:off x="2277233" y="6377954"/>
            <a:ext cx="486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[Bra14]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Quantum Inf.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Comput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15, 1122 (2015)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B1CB-A72D-96D0-EB0F-E362917E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2" y="269345"/>
            <a:ext cx="11139055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Classical</a:t>
            </a:r>
            <a:r>
              <a:rPr lang="zh-CN" altLang="en-US" sz="3800" dirty="0"/>
              <a:t> </a:t>
            </a:r>
            <a:r>
              <a:rPr lang="en-US" altLang="zh-CN" sz="3800" dirty="0"/>
              <a:t>algorithm</a:t>
            </a:r>
            <a:r>
              <a:rPr lang="zh-CN" altLang="en-US" sz="3800" dirty="0"/>
              <a:t> </a:t>
            </a:r>
            <a:r>
              <a:rPr lang="en-US" altLang="zh-CN" sz="3800" dirty="0"/>
              <a:t>(?)</a:t>
            </a:r>
            <a:r>
              <a:rPr lang="zh-CN" altLang="en-US" sz="3800" dirty="0"/>
              <a:t> </a:t>
            </a:r>
            <a:r>
              <a:rPr lang="en-US" altLang="zh-CN" sz="3800" dirty="0"/>
              <a:t>for</a:t>
            </a:r>
            <a:r>
              <a:rPr lang="zh-CN" altLang="en-US" sz="3800" dirty="0"/>
              <a:t> </a:t>
            </a:r>
            <a:r>
              <a:rPr lang="en-US" altLang="zh-CN" sz="3800" dirty="0"/>
              <a:t>GEE</a:t>
            </a:r>
            <a:r>
              <a:rPr lang="zh-CN" altLang="en-US" sz="3800" dirty="0"/>
              <a:t> </a:t>
            </a:r>
            <a:r>
              <a:rPr lang="en-US" altLang="zh-CN" sz="3800" dirty="0"/>
              <a:t>with</a:t>
            </a:r>
            <a:r>
              <a:rPr lang="zh-CN" altLang="en-US" sz="3800" dirty="0"/>
              <a:t> </a:t>
            </a:r>
            <a:r>
              <a:rPr lang="en-US" altLang="zh-CN" sz="3800" b="1" dirty="0"/>
              <a:t>strong</a:t>
            </a:r>
            <a:r>
              <a:rPr lang="zh-CN" altLang="en-US" sz="3800" dirty="0"/>
              <a:t> </a:t>
            </a:r>
            <a:r>
              <a:rPr lang="en-US" altLang="zh-CN" sz="3800" dirty="0"/>
              <a:t>guided</a:t>
            </a:r>
            <a:r>
              <a:rPr lang="zh-CN" altLang="en-US" sz="3800" dirty="0"/>
              <a:t> </a:t>
            </a:r>
            <a:r>
              <a:rPr lang="en-US" altLang="zh-CN" sz="3800" dirty="0"/>
              <a:t>state</a:t>
            </a:r>
            <a:endParaRPr lang="en-US" sz="3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5176E-3998-160E-5EF3-C1962BCDE93C}"/>
              </a:ext>
            </a:extLst>
          </p:cNvPr>
          <p:cNvSpPr txBox="1"/>
          <p:nvPr/>
        </p:nvSpPr>
        <p:spPr>
          <a:xfrm>
            <a:off x="2118587" y="1594908"/>
            <a:ext cx="6683689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sign-free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Hamiltonian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strong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</a:p>
          <a:p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[Bra14]</a:t>
            </a:r>
            <a:endParaRPr lang="en-US" sz="26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433935-19B1-EA0F-37CB-14F56F4DF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045" y="2029839"/>
            <a:ext cx="555912" cy="435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AE897-B140-1FCB-1961-353A674C046C}"/>
              </a:ext>
            </a:extLst>
          </p:cNvPr>
          <p:cNvSpPr txBox="1"/>
          <p:nvPr/>
        </p:nvSpPr>
        <p:spPr>
          <a:xfrm>
            <a:off x="2118587" y="2855978"/>
            <a:ext cx="83172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Efficient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classical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algorithm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GEE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decision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version)</a:t>
            </a:r>
          </a:p>
          <a:p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Projection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Monte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Carlo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A622AF-627E-B9F8-AE17-5DA74E026C3A}"/>
              </a:ext>
            </a:extLst>
          </p:cNvPr>
          <p:cNvSpPr txBox="1"/>
          <p:nvPr/>
        </p:nvSpPr>
        <p:spPr>
          <a:xfrm>
            <a:off x="2277233" y="6377954"/>
            <a:ext cx="486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[Bra14]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Quantum Inf.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Comput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15, 1122 (2015)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CE19BB-3CA9-692D-EFCC-12CFAA8ED873}"/>
                  </a:ext>
                </a:extLst>
              </p:cNvPr>
              <p:cNvSpPr/>
              <p:nvPr/>
            </p:nvSpPr>
            <p:spPr>
              <a:xfrm>
                <a:off x="2435687" y="4461847"/>
                <a:ext cx="772132" cy="664439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5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5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DCE19BB-3CA9-692D-EFCC-12CFAA8ED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87" y="4461847"/>
                <a:ext cx="772132" cy="664439"/>
              </a:xfrm>
              <a:prstGeom prst="ellipse">
                <a:avLst/>
              </a:prstGeom>
              <a:blipFill>
                <a:blip r:embed="rId4"/>
                <a:stretch>
                  <a:fillRect l="-634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465A177-BA9B-4B8A-8985-43F95212D9A7}"/>
                  </a:ext>
                </a:extLst>
              </p:cNvPr>
              <p:cNvSpPr/>
              <p:nvPr/>
            </p:nvSpPr>
            <p:spPr>
              <a:xfrm>
                <a:off x="3880805" y="4500530"/>
                <a:ext cx="772132" cy="656961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5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5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5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465A177-BA9B-4B8A-8985-43F95212D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805" y="4500530"/>
                <a:ext cx="772132" cy="656961"/>
              </a:xfrm>
              <a:prstGeom prst="ellipse">
                <a:avLst/>
              </a:prstGeom>
              <a:blipFill>
                <a:blip r:embed="rId5"/>
                <a:stretch>
                  <a:fillRect l="-7937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AAC082-9D1F-CB65-8D02-C62969AB3606}"/>
                  </a:ext>
                </a:extLst>
              </p:cNvPr>
              <p:cNvSpPr txBox="1"/>
              <p:nvPr/>
            </p:nvSpPr>
            <p:spPr>
              <a:xfrm>
                <a:off x="5756948" y="4231014"/>
                <a:ext cx="6199529" cy="44627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zh-CN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𝜂</m:t>
                    </m:r>
                    <m:r>
                      <a:rPr lang="en-US" altLang="zh-CN" sz="23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300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strong</a:t>
                </a:r>
                <a:r>
                  <a:rPr lang="zh-CN" altLang="en-US" sz="2300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300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guided</a:t>
                </a:r>
                <a:r>
                  <a:rPr lang="zh-CN" altLang="en-US" sz="2300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300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state</a:t>
                </a:r>
                <a:r>
                  <a:rPr lang="zh-CN" altLang="en-US" sz="2300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300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(</a:t>
                </a:r>
                <a:r>
                  <a:rPr lang="en-US" altLang="zh-CN" sz="2300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classical</a:t>
                </a:r>
                <a:r>
                  <a:rPr lang="zh-CN" altLang="en-US" sz="2300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300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query</a:t>
                </a:r>
                <a:r>
                  <a:rPr lang="zh-CN" altLang="en-US" sz="2300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300" dirty="0">
                    <a:solidFill>
                      <a:srgbClr val="0432FF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access</a:t>
                </a:r>
                <a:r>
                  <a:rPr lang="en-US" altLang="zh-CN" sz="2300" dirty="0">
                    <a:solidFill>
                      <a:srgbClr val="FF0000"/>
                    </a:solidFill>
                    <a:latin typeface="DengXian" panose="02010600030101010101" pitchFamily="2" charset="-122"/>
                    <a:ea typeface="DengXian" panose="02010600030101010101" pitchFamily="2" charset="-122"/>
                    <a:cs typeface="Arial" panose="020B0604020202020204" pitchFamily="34" charset="0"/>
                  </a:rPr>
                  <a:t>)</a:t>
                </a:r>
                <a:endParaRPr lang="en-US" sz="2300" dirty="0">
                  <a:solidFill>
                    <a:srgbClr val="FF0000"/>
                  </a:solidFill>
                  <a:latin typeface="DengXian" panose="02010600030101010101" pitchFamily="2" charset="-122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AAC082-9D1F-CB65-8D02-C62969AB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948" y="4231014"/>
                <a:ext cx="6199529" cy="446276"/>
              </a:xfrm>
              <a:prstGeom prst="rect">
                <a:avLst/>
              </a:prstGeom>
              <a:blipFill>
                <a:blip r:embed="rId6"/>
                <a:stretch>
                  <a:fillRect l="-1227" t="-8333" b="-3055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A7E5ACC-8955-7A2B-63D3-111485F9D39A}"/>
              </a:ext>
            </a:extLst>
          </p:cNvPr>
          <p:cNvSpPr txBox="1"/>
          <p:nvPr/>
        </p:nvSpPr>
        <p:spPr>
          <a:xfrm>
            <a:off x="5756949" y="4709439"/>
            <a:ext cx="6161905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Warm start </a:t>
            </a:r>
            <a:r>
              <a:rPr lang="en-US" sz="23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of the Markov chain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300" dirty="0"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Some other classical guiding information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596BF05-C628-D99C-6783-D4BFA88AD577}"/>
                  </a:ext>
                </a:extLst>
              </p14:cNvPr>
              <p14:cNvContentPartPr/>
              <p14:nvPr/>
            </p14:nvContentPartPr>
            <p14:xfrm>
              <a:off x="2877087" y="4244378"/>
              <a:ext cx="1352160" cy="2581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596BF05-C628-D99C-6783-D4BFA88AD5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68447" y="4235378"/>
                <a:ext cx="13698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2BF5EB5D-6151-A441-C8EF-597B7E69201A}"/>
                  </a:ext>
                </a:extLst>
              </p14:cNvPr>
              <p14:cNvContentPartPr/>
              <p14:nvPr/>
            </p14:nvContentPartPr>
            <p14:xfrm>
              <a:off x="3025047" y="5124938"/>
              <a:ext cx="1068840" cy="221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2BF5EB5D-6151-A441-C8EF-597B7E6920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16407" y="5115938"/>
                <a:ext cx="1086480" cy="238680"/>
              </a:xfrm>
              <a:prstGeom prst="rect">
                <a:avLst/>
              </a:prstGeom>
            </p:spPr>
          </p:pic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2C76D6EA-67E2-8D34-4334-552C22D0B28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307" t="11374" r="14362" b="13871"/>
          <a:stretch/>
        </p:blipFill>
        <p:spPr>
          <a:xfrm>
            <a:off x="4947192" y="3927596"/>
            <a:ext cx="772133" cy="9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58B0E-EAF5-5A69-ED91-182CF7D6C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89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A</a:t>
            </a:r>
            <a:r>
              <a:rPr lang="zh-CN" altLang="en-US" sz="3600" dirty="0"/>
              <a:t> </a:t>
            </a:r>
            <a:r>
              <a:rPr lang="en-US" altLang="zh-CN" sz="3600" dirty="0"/>
              <a:t>weaker</a:t>
            </a:r>
            <a:r>
              <a:rPr lang="zh-CN" altLang="en-US" sz="3600" dirty="0"/>
              <a:t> </a:t>
            </a:r>
            <a:r>
              <a:rPr lang="en-US" altLang="zh-CN" sz="3600" dirty="0"/>
              <a:t>formulation</a:t>
            </a:r>
            <a:r>
              <a:rPr lang="zh-CN" altLang="en-US" sz="3600" dirty="0"/>
              <a:t>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5EDEFC-626D-A789-590C-CFE10034B0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093580"/>
                <a:ext cx="10515600" cy="2360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v"/>
                </a:pP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LHP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strong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guided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states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zh-CN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H,a,b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zh-CN" alt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altLang="zh-CN" sz="2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Yes: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promised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that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exists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strong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guided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state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No: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</m:oMath>
                </a14:m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b-a</a:t>
                </a:r>
                <a:r>
                  <a:rPr lang="zh-CN" altLang="en-US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zh-CN" altLang="en-US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1/poly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5EDEFC-626D-A789-590C-CFE10034B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93580"/>
                <a:ext cx="10515600" cy="2360910"/>
              </a:xfrm>
              <a:prstGeom prst="rect">
                <a:avLst/>
              </a:prstGeom>
              <a:blipFill>
                <a:blip r:embed="rId3"/>
                <a:stretch>
                  <a:fillRect l="-1086" t="-4278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786A7F60-3D52-ED7C-8921-EAC5F7407DF3}"/>
              </a:ext>
            </a:extLst>
          </p:cNvPr>
          <p:cNvSpPr txBox="1"/>
          <p:nvPr/>
        </p:nvSpPr>
        <p:spPr>
          <a:xfrm>
            <a:off x="1058488" y="5276140"/>
            <a:ext cx="9751219" cy="492443"/>
          </a:xfrm>
          <a:prstGeom prst="rect">
            <a:avLst/>
          </a:prstGeom>
          <a:solidFill>
            <a:schemeClr val="accent4">
              <a:lumMod val="20000"/>
              <a:lumOff val="80000"/>
              <a:alpha val="37785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[Bra14]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The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conjecture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true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for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Calibri" panose="020F0502020204030204" pitchFamily="34" charset="0"/>
              </a:rPr>
              <a:t>sign-free</a:t>
            </a:r>
            <a:r>
              <a:rPr lang="zh-CN" altLang="en-US" sz="26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Calibri" panose="020F0502020204030204" pitchFamily="34" charset="0"/>
              </a:rPr>
              <a:t>Hamiltonian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5BB1FF-D1C3-A5BC-5835-A7A2CC74DC3F}"/>
              </a:ext>
            </a:extLst>
          </p:cNvPr>
          <p:cNvSpPr txBox="1"/>
          <p:nvPr/>
        </p:nvSpPr>
        <p:spPr>
          <a:xfrm>
            <a:off x="838200" y="1157795"/>
            <a:ext cx="7778411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600" dirty="0">
                <a:latin typeface="Aptos" panose="020B0004020202020204" pitchFamily="34" charset="0"/>
                <a:ea typeface="+mj-ea"/>
                <a:cs typeface="+mj-cs"/>
              </a:rPr>
              <a:t>View</a:t>
            </a:r>
            <a:r>
              <a:rPr lang="zh-CN" altLang="en-US" sz="2600" dirty="0"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ea typeface="+mj-ea"/>
                <a:cs typeface="+mj-cs"/>
              </a:rPr>
              <a:t>strong</a:t>
            </a:r>
            <a:r>
              <a:rPr lang="zh-CN" altLang="en-US" sz="2600" dirty="0"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ea typeface="+mj-ea"/>
                <a:cs typeface="+mj-cs"/>
              </a:rPr>
              <a:t>guided</a:t>
            </a:r>
            <a:r>
              <a:rPr lang="zh-CN" altLang="en-US" sz="2600" b="1" dirty="0"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ea typeface="+mj-ea"/>
                <a:cs typeface="+mj-cs"/>
              </a:rPr>
              <a:t>state</a:t>
            </a:r>
            <a:r>
              <a:rPr lang="zh-CN" altLang="en-US" sz="2600" b="1" dirty="0"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ea typeface="+mj-ea"/>
                <a:cs typeface="+mj-cs"/>
              </a:rPr>
              <a:t>as</a:t>
            </a:r>
            <a:r>
              <a:rPr lang="zh-CN" altLang="en-US" sz="2600" dirty="0"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ea typeface="+mj-ea"/>
                <a:cs typeface="+mj-cs"/>
              </a:rPr>
              <a:t>witness</a:t>
            </a:r>
            <a:r>
              <a:rPr lang="zh-CN" altLang="en-US" sz="2600" dirty="0"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ea typeface="+mj-ea"/>
                <a:cs typeface="+mj-cs"/>
              </a:rPr>
              <a:t>instead</a:t>
            </a:r>
            <a:r>
              <a:rPr lang="zh-CN" altLang="en-US" sz="2600" dirty="0"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ea typeface="+mj-ea"/>
                <a:cs typeface="+mj-cs"/>
              </a:rPr>
              <a:t>of</a:t>
            </a:r>
            <a:r>
              <a:rPr lang="zh-CN" altLang="en-US" sz="2600" dirty="0"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ea typeface="+mj-ea"/>
                <a:cs typeface="+mj-cs"/>
              </a:rPr>
              <a:t>input</a:t>
            </a:r>
            <a:endParaRPr lang="en-US" sz="2600" b="1" dirty="0">
              <a:solidFill>
                <a:srgbClr val="0432FF"/>
              </a:solidFill>
              <a:latin typeface="Aptos" panose="020B0004020202020204" pitchFamily="34" charset="0"/>
              <a:ea typeface="+mj-ea"/>
              <a:cs typeface="+mj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680DBB-0931-BA68-0804-7A313A0DB7A6}"/>
              </a:ext>
            </a:extLst>
          </p:cNvPr>
          <p:cNvSpPr txBox="1"/>
          <p:nvPr/>
        </p:nvSpPr>
        <p:spPr>
          <a:xfrm>
            <a:off x="1058487" y="4603705"/>
            <a:ext cx="9751219" cy="492443"/>
          </a:xfrm>
          <a:prstGeom prst="rect">
            <a:avLst/>
          </a:prstGeom>
          <a:solidFill>
            <a:srgbClr val="FFFF00">
              <a:alpha val="18265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600" b="1" dirty="0">
                <a:latin typeface="Aptos" panose="020B0004020202020204" pitchFamily="34" charset="0"/>
                <a:cs typeface="Calibri" panose="020F0502020204030204" pitchFamily="34" charset="0"/>
              </a:rPr>
              <a:t>Conjecture:</a:t>
            </a:r>
            <a:r>
              <a:rPr lang="zh-CN" altLang="en-US" sz="26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LHP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7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B1CB-A72D-96D0-EB0F-E362917E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2" y="269345"/>
            <a:ext cx="11139055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Classical</a:t>
            </a:r>
            <a:r>
              <a:rPr lang="zh-CN" altLang="en-US" sz="3800" dirty="0"/>
              <a:t> </a:t>
            </a:r>
            <a:r>
              <a:rPr lang="en-US" altLang="zh-CN" sz="3800" dirty="0"/>
              <a:t>algorithm</a:t>
            </a:r>
            <a:r>
              <a:rPr lang="zh-CN" altLang="en-US" sz="3800" dirty="0"/>
              <a:t> </a:t>
            </a:r>
            <a:r>
              <a:rPr lang="en-US" altLang="zh-CN" sz="3800" dirty="0"/>
              <a:t>(?)</a:t>
            </a:r>
            <a:r>
              <a:rPr lang="zh-CN" altLang="en-US" sz="3800" dirty="0"/>
              <a:t> </a:t>
            </a:r>
            <a:r>
              <a:rPr lang="en-US" altLang="zh-CN" sz="3800" dirty="0"/>
              <a:t>for</a:t>
            </a:r>
            <a:r>
              <a:rPr lang="zh-CN" altLang="en-US" sz="3800" dirty="0"/>
              <a:t> </a:t>
            </a:r>
            <a:r>
              <a:rPr lang="en-US" altLang="zh-CN" sz="3800" dirty="0"/>
              <a:t>GEE</a:t>
            </a:r>
            <a:r>
              <a:rPr lang="zh-CN" altLang="en-US" sz="3800" dirty="0"/>
              <a:t> </a:t>
            </a:r>
            <a:r>
              <a:rPr lang="en-US" altLang="zh-CN" sz="3800" dirty="0"/>
              <a:t>with</a:t>
            </a:r>
            <a:r>
              <a:rPr lang="zh-CN" altLang="en-US" sz="3800" dirty="0"/>
              <a:t> </a:t>
            </a:r>
            <a:r>
              <a:rPr lang="en-US" altLang="zh-CN" sz="3800" b="1" dirty="0"/>
              <a:t>strong</a:t>
            </a:r>
            <a:r>
              <a:rPr lang="zh-CN" altLang="en-US" sz="3800" dirty="0"/>
              <a:t> </a:t>
            </a:r>
            <a:r>
              <a:rPr lang="en-US" altLang="zh-CN" sz="3800" dirty="0"/>
              <a:t>guided</a:t>
            </a:r>
            <a:r>
              <a:rPr lang="zh-CN" altLang="en-US" sz="3800" dirty="0"/>
              <a:t> </a:t>
            </a:r>
            <a:r>
              <a:rPr lang="en-US" altLang="zh-CN" sz="3800" dirty="0"/>
              <a:t>state</a:t>
            </a:r>
            <a:endParaRPr lang="en-US" sz="3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952FA5-6320-DB96-B536-E943E3F3C0FB}"/>
              </a:ext>
            </a:extLst>
          </p:cNvPr>
          <p:cNvSpPr txBox="1"/>
          <p:nvPr/>
        </p:nvSpPr>
        <p:spPr>
          <a:xfrm>
            <a:off x="2118587" y="1455825"/>
            <a:ext cx="6683689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sign-free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Hamiltonian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strong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</a:p>
          <a:p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[Bra14]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MA-complete</a:t>
            </a:r>
            <a:endParaRPr lang="en-US" sz="26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349A6-34E5-AEEC-B192-1C72B39EE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65" y="1914361"/>
            <a:ext cx="555912" cy="4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B1CB-A72D-96D0-EB0F-E362917E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2" y="269345"/>
            <a:ext cx="11139055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Classical</a:t>
            </a:r>
            <a:r>
              <a:rPr lang="zh-CN" altLang="en-US" sz="3800" dirty="0"/>
              <a:t> </a:t>
            </a:r>
            <a:r>
              <a:rPr lang="en-US" altLang="zh-CN" sz="3800" dirty="0"/>
              <a:t>algorithm</a:t>
            </a:r>
            <a:r>
              <a:rPr lang="zh-CN" altLang="en-US" sz="3800" dirty="0"/>
              <a:t> </a:t>
            </a:r>
            <a:r>
              <a:rPr lang="en-US" altLang="zh-CN" sz="3800" dirty="0"/>
              <a:t>(?)</a:t>
            </a:r>
            <a:r>
              <a:rPr lang="zh-CN" altLang="en-US" sz="3800" dirty="0"/>
              <a:t> </a:t>
            </a:r>
            <a:r>
              <a:rPr lang="en-US" altLang="zh-CN" sz="3800" dirty="0"/>
              <a:t>for</a:t>
            </a:r>
            <a:r>
              <a:rPr lang="zh-CN" altLang="en-US" sz="3800" dirty="0"/>
              <a:t> </a:t>
            </a:r>
            <a:r>
              <a:rPr lang="en-US" altLang="zh-CN" sz="3800" dirty="0"/>
              <a:t>GEE</a:t>
            </a:r>
            <a:r>
              <a:rPr lang="zh-CN" altLang="en-US" sz="3800" dirty="0"/>
              <a:t> </a:t>
            </a:r>
            <a:r>
              <a:rPr lang="en-US" altLang="zh-CN" sz="3800" dirty="0"/>
              <a:t>with</a:t>
            </a:r>
            <a:r>
              <a:rPr lang="zh-CN" altLang="en-US" sz="3800" dirty="0"/>
              <a:t> </a:t>
            </a:r>
            <a:r>
              <a:rPr lang="en-US" altLang="zh-CN" sz="3800" b="1" dirty="0"/>
              <a:t>strong</a:t>
            </a:r>
            <a:r>
              <a:rPr lang="zh-CN" altLang="en-US" sz="3800" dirty="0"/>
              <a:t> </a:t>
            </a:r>
            <a:r>
              <a:rPr lang="en-US" altLang="zh-CN" sz="3800" dirty="0"/>
              <a:t>guided</a:t>
            </a:r>
            <a:r>
              <a:rPr lang="zh-CN" altLang="en-US" sz="3800" dirty="0"/>
              <a:t> </a:t>
            </a:r>
            <a:r>
              <a:rPr lang="en-US" altLang="zh-CN" sz="3800" dirty="0"/>
              <a:t>state</a:t>
            </a:r>
            <a:endParaRPr lang="en-US" sz="3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432BCD-EC44-15C1-B3F4-EC3B84EB8DC7}"/>
              </a:ext>
            </a:extLst>
          </p:cNvPr>
          <p:cNvSpPr txBox="1"/>
          <p:nvPr/>
        </p:nvSpPr>
        <p:spPr>
          <a:xfrm>
            <a:off x="2118587" y="1455825"/>
            <a:ext cx="6683689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sign-free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Hamiltonian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strong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</a:p>
          <a:p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[Bra14]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MA-complete</a:t>
            </a:r>
            <a:endParaRPr lang="en-US" sz="26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433935-19B1-EA0F-37CB-14F56F4DF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65" y="1914361"/>
            <a:ext cx="555912" cy="435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83A5EC-067E-6137-B0DE-1B9752A5FD00}"/>
              </a:ext>
            </a:extLst>
          </p:cNvPr>
          <p:cNvSpPr txBox="1"/>
          <p:nvPr/>
        </p:nvSpPr>
        <p:spPr>
          <a:xfrm>
            <a:off x="2118587" y="3429000"/>
            <a:ext cx="6469848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600" b="1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general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Hamiltonian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strong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</a:p>
          <a:p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(???)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MA-complete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(???)</a:t>
            </a:r>
            <a:endParaRPr lang="en-US" sz="26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6F3062-F9BB-EFFD-CB18-39FAF09FD8D2}"/>
              </a:ext>
            </a:extLst>
          </p:cNvPr>
          <p:cNvSpPr txBox="1"/>
          <p:nvPr/>
        </p:nvSpPr>
        <p:spPr>
          <a:xfrm>
            <a:off x="3038341" y="2644753"/>
            <a:ext cx="5597985" cy="4770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Can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we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circumvent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sign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problem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3576DB2-DC6B-331C-A19E-76547D116F7F}"/>
              </a:ext>
            </a:extLst>
          </p:cNvPr>
          <p:cNvSpPr/>
          <p:nvPr/>
        </p:nvSpPr>
        <p:spPr>
          <a:xfrm rot="5400000">
            <a:off x="2398387" y="2677953"/>
            <a:ext cx="847390" cy="432518"/>
          </a:xfrm>
          <a:prstGeom prst="rightArrow">
            <a:avLst>
              <a:gd name="adj1" fmla="val 37325"/>
              <a:gd name="adj2" fmla="val 50000"/>
            </a:avLst>
          </a:prstGeom>
          <a:solidFill>
            <a:srgbClr val="FF0000">
              <a:alpha val="45000"/>
            </a:srgbClr>
          </a:solidFill>
          <a:ln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3D2F2-323B-A5D5-3FC7-6B1F28FAE50D}"/>
              </a:ext>
            </a:extLst>
          </p:cNvPr>
          <p:cNvSpPr txBox="1"/>
          <p:nvPr/>
        </p:nvSpPr>
        <p:spPr>
          <a:xfrm>
            <a:off x="2118587" y="4602363"/>
            <a:ext cx="7253422" cy="8309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Evidence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that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strong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state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might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help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resolve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sign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7342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0777CF3F-6498-C858-6031-C7F0CC1CA3C3}"/>
              </a:ext>
            </a:extLst>
          </p:cNvPr>
          <p:cNvSpPr txBox="1">
            <a:spLocks/>
          </p:cNvSpPr>
          <p:nvPr/>
        </p:nvSpPr>
        <p:spPr>
          <a:xfrm>
            <a:off x="827728" y="507675"/>
            <a:ext cx="10831203" cy="71852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Ground</a:t>
            </a:r>
            <a:r>
              <a:rPr lang="zh-CN" altLang="en-US" sz="4400" dirty="0"/>
              <a:t> </a:t>
            </a:r>
            <a:r>
              <a:rPr lang="en-US" altLang="zh-CN" sz="4400" dirty="0"/>
              <a:t>energy</a:t>
            </a:r>
            <a:r>
              <a:rPr lang="zh-CN" altLang="en-US" sz="4400" dirty="0"/>
              <a:t> </a:t>
            </a:r>
            <a:r>
              <a:rPr lang="en-US" altLang="zh-CN" sz="4400" dirty="0"/>
              <a:t>estimation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E4BF5-395F-29FF-F141-9183742C95FB}"/>
              </a:ext>
            </a:extLst>
          </p:cNvPr>
          <p:cNvSpPr txBox="1"/>
          <p:nvPr/>
        </p:nvSpPr>
        <p:spPr>
          <a:xfrm>
            <a:off x="2904532" y="1432350"/>
            <a:ext cx="6382936" cy="207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n-qubit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local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Hamiltonian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 </a:t>
            </a:r>
            <a:endParaRPr lang="en-US" altLang="zh-CN" sz="2600" dirty="0">
              <a:solidFill>
                <a:srgbClr val="C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4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67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58C679-F161-A320-8E67-6329C30B96DB}"/>
                  </a:ext>
                </a:extLst>
              </p:cNvPr>
              <p:cNvSpPr txBox="1"/>
              <p:nvPr/>
            </p:nvSpPr>
            <p:spPr>
              <a:xfrm>
                <a:off x="3257447" y="2896643"/>
                <a:ext cx="20954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00B05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-size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58C679-F161-A320-8E67-6329C30B9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47" y="2896643"/>
                <a:ext cx="2095465" cy="461665"/>
              </a:xfrm>
              <a:prstGeom prst="rect">
                <a:avLst/>
              </a:prstGeom>
              <a:blipFill>
                <a:blip r:embed="rId2"/>
                <a:stretch>
                  <a:fillRect l="-602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1D1FE92-2F39-3380-542A-71341F14F539}"/>
              </a:ext>
            </a:extLst>
          </p:cNvPr>
          <p:cNvGrpSpPr/>
          <p:nvPr/>
        </p:nvGrpSpPr>
        <p:grpSpPr>
          <a:xfrm>
            <a:off x="3849029" y="2686709"/>
            <a:ext cx="161760" cy="345600"/>
            <a:chOff x="8482440" y="3307300"/>
            <a:chExt cx="12132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64C161-B166-2BE2-A89B-C1DED2FFFAB2}"/>
                    </a:ext>
                  </a:extLst>
                </p14:cNvPr>
                <p14:cNvContentPartPr/>
                <p14:nvPr/>
              </p14:nvContentPartPr>
              <p14:xfrm>
                <a:off x="8521320" y="3340060"/>
                <a:ext cx="360" cy="226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64C161-B166-2BE2-A89B-C1DED2FFFAB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12320" y="3333305"/>
                  <a:ext cx="18000" cy="239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6E849B-D769-A950-6CB9-4D9A5531575B}"/>
                    </a:ext>
                  </a:extLst>
                </p14:cNvPr>
                <p14:cNvContentPartPr/>
                <p14:nvPr/>
              </p14:nvContentPartPr>
              <p14:xfrm>
                <a:off x="8482440" y="3307300"/>
                <a:ext cx="121320" cy="8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6E849B-D769-A950-6CB9-4D9A5531575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75700" y="3300543"/>
                  <a:ext cx="134530" cy="10000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08A89-2651-AF36-4809-52FB016AB267}"/>
              </a:ext>
            </a:extLst>
          </p:cNvPr>
          <p:cNvSpPr txBox="1"/>
          <p:nvPr/>
        </p:nvSpPr>
        <p:spPr>
          <a:xfrm>
            <a:off x="5474988" y="2927485"/>
            <a:ext cx="2348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constant-qubit</a:t>
            </a:r>
            <a:endParaRPr lang="en-US" sz="2400" dirty="0">
              <a:solidFill>
                <a:srgbClr val="00B05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52B661-2CCE-2E79-3150-C9B3C636B4F6}"/>
              </a:ext>
            </a:extLst>
          </p:cNvPr>
          <p:cNvGrpSpPr/>
          <p:nvPr/>
        </p:nvGrpSpPr>
        <p:grpSpPr>
          <a:xfrm>
            <a:off x="6750996" y="2734854"/>
            <a:ext cx="161760" cy="345600"/>
            <a:chOff x="8482440" y="3307300"/>
            <a:chExt cx="12132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51341E-A8BE-FD33-476F-1E9D82560DE8}"/>
                    </a:ext>
                  </a:extLst>
                </p14:cNvPr>
                <p14:cNvContentPartPr/>
                <p14:nvPr/>
              </p14:nvContentPartPr>
              <p14:xfrm>
                <a:off x="8521320" y="3340060"/>
                <a:ext cx="360" cy="22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51341E-A8BE-FD33-476F-1E9D82560D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12320" y="3333305"/>
                  <a:ext cx="18000" cy="239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5DA8ED-5E32-C626-5AEE-336DBDEF9420}"/>
                    </a:ext>
                  </a:extLst>
                </p14:cNvPr>
                <p14:cNvContentPartPr/>
                <p14:nvPr/>
              </p14:nvContentPartPr>
              <p14:xfrm>
                <a:off x="8482440" y="3307300"/>
                <a:ext cx="121320" cy="86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5DA8ED-5E32-C626-5AEE-336DBDEF94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75685" y="3300522"/>
                  <a:ext cx="134560" cy="100045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008299A-0A48-A30F-9BA3-69E273CA890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2924" b="20573"/>
          <a:stretch/>
        </p:blipFill>
        <p:spPr>
          <a:xfrm>
            <a:off x="3111873" y="1988252"/>
            <a:ext cx="4398952" cy="720297"/>
          </a:xfrm>
          <a:prstGeom prst="rect">
            <a:avLst/>
          </a:prstGeom>
        </p:spPr>
      </p:pic>
      <p:pic>
        <p:nvPicPr>
          <p:cNvPr id="18" name="Picture 17" descr="A picture containing art, circle, astronomy, star&#10;&#10;Description automatically generated">
            <a:extLst>
              <a:ext uri="{FF2B5EF4-FFF2-40B4-BE49-F238E27FC236}">
                <a16:creationId xmlns:a16="http://schemas.microsoft.com/office/drawing/2014/main" id="{B27AF0EF-01B3-4461-4FF0-83885C1219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67385" y="1819291"/>
            <a:ext cx="1413934" cy="1609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4DC23-5009-AB6F-500F-8DE3C08B3F9F}"/>
              </a:ext>
            </a:extLst>
          </p:cNvPr>
          <p:cNvSpPr txBox="1"/>
          <p:nvPr/>
        </p:nvSpPr>
        <p:spPr>
          <a:xfrm>
            <a:off x="3038627" y="4203362"/>
            <a:ext cx="75284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ground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energy</a:t>
            </a:r>
            <a:r>
              <a:rPr lang="zh-CN" altLang="en-US" sz="2600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l-GR" sz="2600" b="1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λ</a:t>
            </a:r>
            <a:r>
              <a:rPr lang="en-US" altLang="zh-CN" sz="2600" b="1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(H)</a:t>
            </a:r>
            <a:r>
              <a:rPr lang="zh-CN" altLang="en-US" sz="2600" b="1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minimum</a:t>
            </a:r>
            <a:r>
              <a:rPr lang="zh-CN" altLang="en-US" sz="26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eigenvalue</a:t>
            </a:r>
            <a:endParaRPr lang="en-US" sz="2600" dirty="0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236E1-6162-123A-CCF6-79DDB2F31DC3}"/>
              </a:ext>
            </a:extLst>
          </p:cNvPr>
          <p:cNvSpPr txBox="1"/>
          <p:nvPr/>
        </p:nvSpPr>
        <p:spPr>
          <a:xfrm>
            <a:off x="3048000" y="3692739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ground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state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minimum</a:t>
            </a:r>
            <a:r>
              <a:rPr lang="zh-CN" altLang="en-US" sz="26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eigenstate</a:t>
            </a:r>
            <a:endParaRPr lang="en-US" sz="2600" dirty="0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EBD417-0E8F-6212-CAAB-973AB9662907}"/>
              </a:ext>
            </a:extLst>
          </p:cNvPr>
          <p:cNvSpPr txBox="1"/>
          <p:nvPr/>
        </p:nvSpPr>
        <p:spPr>
          <a:xfrm>
            <a:off x="7813391" y="2056621"/>
            <a:ext cx="3842180" cy="861774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GEE: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estimate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l-GR" sz="2600" b="1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λ</a:t>
            </a:r>
            <a:r>
              <a:rPr lang="en-US" altLang="zh-CN" sz="2600" b="1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(H)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altLang="zh-CN" sz="2600" b="1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        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minimum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eigenvalue</a:t>
            </a:r>
            <a:endParaRPr lang="en-US" sz="24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7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2" grpId="0"/>
      <p:bldP spid="2" grpId="1"/>
      <p:bldP spid="3" grpId="0"/>
      <p:bldP spid="3" grpId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1789DA8-0B4E-C61A-1844-30280BD488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52044"/>
                <a:ext cx="10621779" cy="23609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v"/>
                </a:pPr>
                <a:r>
                  <a:rPr lang="zh-CN" altLang="en-US" dirty="0">
                    <a:latin typeface="Aptos" panose="020B000402020202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Aptos" panose="020B0004020202020204" pitchFamily="34" charset="0"/>
                    <a:cs typeface="Calibri" panose="020F0502020204030204" pitchFamily="34" charset="0"/>
                  </a:rPr>
                  <a:t>LHP</a:t>
                </a:r>
                <a:r>
                  <a:rPr lang="zh-CN" altLang="en-US" dirty="0">
                    <a:latin typeface="Aptos" panose="020B000402020202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dirty="0">
                    <a:latin typeface="Aptos" panose="020B0004020202020204" pitchFamily="34" charset="0"/>
                    <a:cs typeface="Calibri" panose="020F0502020204030204" pitchFamily="34" charset="0"/>
                  </a:rPr>
                  <a:t>with</a:t>
                </a:r>
                <a:r>
                  <a:rPr lang="zh-CN" altLang="en-US" dirty="0">
                    <a:latin typeface="Aptos" panose="020B000402020202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0432FF"/>
                    </a:solidFill>
                    <a:latin typeface="Aptos" panose="020B0004020202020204" pitchFamily="34" charset="0"/>
                    <a:cs typeface="Calibri" panose="020F0502020204030204" pitchFamily="34" charset="0"/>
                  </a:rPr>
                  <a:t>succinct</a:t>
                </a:r>
                <a:r>
                  <a:rPr lang="zh-CN" altLang="en-US" b="1" dirty="0">
                    <a:solidFill>
                      <a:srgbClr val="0432FF"/>
                    </a:solidFill>
                    <a:latin typeface="Aptos" panose="020B000402020202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Aptos" panose="020B0004020202020204" pitchFamily="34" charset="0"/>
                    <a:cs typeface="Calibri" panose="020F0502020204030204" pitchFamily="34" charset="0"/>
                  </a:rPr>
                  <a:t>ground</a:t>
                </a:r>
                <a:r>
                  <a:rPr lang="zh-CN" altLang="en-US" b="1" dirty="0">
                    <a:latin typeface="Aptos" panose="020B000402020202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Aptos" panose="020B0004020202020204" pitchFamily="34" charset="0"/>
                    <a:cs typeface="Calibri" panose="020F0502020204030204" pitchFamily="34" charset="0"/>
                  </a:rPr>
                  <a:t>states</a:t>
                </a:r>
                <a:r>
                  <a:rPr lang="zh-CN" altLang="en-US" b="1" dirty="0">
                    <a:latin typeface="Aptos" panose="020B000402020202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b="1" dirty="0">
                  <a:latin typeface="Aptos" panose="020B000402020202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667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667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667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zh-CN" altLang="en-US" sz="2667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altLang="zh-CN" sz="2667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b-a&gt;1/poly(n)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Yes: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67" i="1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(H)&lt;a,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exists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b="1" dirty="0">
                    <a:solidFill>
                      <a:srgbClr val="0432FF"/>
                    </a:solidFill>
                  </a:rPr>
                  <a:t>succinct</a:t>
                </a:r>
                <a:r>
                  <a:rPr lang="zh-CN" altLang="en-US" sz="2667" b="1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667" b="1" dirty="0"/>
                  <a:t>ground</a:t>
                </a:r>
                <a:r>
                  <a:rPr lang="zh-CN" altLang="en-US" sz="2667" b="1" dirty="0">
                    <a:solidFill>
                      <a:srgbClr val="0432FF"/>
                    </a:solidFill>
                  </a:rPr>
                  <a:t> </a:t>
                </a:r>
                <a:r>
                  <a:rPr lang="en-US" altLang="zh-CN" sz="2667" b="1" dirty="0"/>
                  <a:t>state</a:t>
                </a:r>
                <a:r>
                  <a:rPr lang="en-US" altLang="zh-CN" sz="2667" b="1" dirty="0">
                    <a:solidFill>
                      <a:srgbClr val="0070C0"/>
                    </a:solidFill>
                  </a:rPr>
                  <a:t>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No:</a:t>
                </a:r>
                <a:r>
                  <a:rPr lang="zh-CN" alt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667" i="1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(H)&gt;b?</a:t>
                </a:r>
              </a:p>
              <a:p>
                <a:endParaRPr lang="en-CN" sz="2667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1789DA8-0B4E-C61A-1844-30280BD48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52044"/>
                <a:ext cx="10621779" cy="2360911"/>
              </a:xfrm>
              <a:prstGeom prst="rect">
                <a:avLst/>
              </a:prstGeom>
              <a:blipFill>
                <a:blip r:embed="rId3"/>
                <a:stretch>
                  <a:fillRect l="-1075" t="-4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549D1-881D-2133-1ACD-E7DC04C957B3}"/>
                  </a:ext>
                </a:extLst>
              </p:cNvPr>
              <p:cNvSpPr txBox="1"/>
              <p:nvPr/>
            </p:nvSpPr>
            <p:spPr>
              <a:xfrm>
                <a:off x="6387519" y="1015058"/>
                <a:ext cx="5570113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891" indent="-342891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Poly-size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classical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circuit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to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compute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amplitude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(</a:t>
                </a:r>
                <a:r>
                  <a:rPr lang="en-US" altLang="zh-CN" sz="2400" dirty="0">
                    <a:solidFill>
                      <a:srgbClr val="0432FF"/>
                    </a:solidFill>
                    <a:latin typeface="Aptos" panose="020B0004020202020204" pitchFamily="34" charset="0"/>
                  </a:rPr>
                  <a:t>classical</a:t>
                </a:r>
                <a:r>
                  <a:rPr lang="zh-CN" altLang="en-US" sz="2400" dirty="0">
                    <a:solidFill>
                      <a:srgbClr val="0432FF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  <a:latin typeface="Aptos" panose="020B0004020202020204" pitchFamily="34" charset="0"/>
                  </a:rPr>
                  <a:t>query</a:t>
                </a:r>
                <a:r>
                  <a:rPr lang="zh-CN" altLang="en-US" sz="2400" dirty="0">
                    <a:solidFill>
                      <a:srgbClr val="0432FF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  <a:latin typeface="Aptos" panose="020B0004020202020204" pitchFamily="34" charset="0"/>
                  </a:rPr>
                  <a:t>access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altLang="zh-CN" sz="24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altLang="zh-CN" sz="24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⋅⟨</m:t>
                      </m:r>
                      <m:r>
                        <a:rPr lang="en-US" altLang="zh-CN" sz="24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4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24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𝝍</m:t>
                      </m:r>
                      <m:r>
                        <a:rPr lang="en-US" altLang="zh-CN" sz="2400" b="1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altLang="zh-CN" sz="2400" b="1" dirty="0">
                  <a:solidFill>
                    <a:srgbClr val="0432FF"/>
                  </a:solidFill>
                  <a:latin typeface="Aptos" panose="020B0004020202020204" pitchFamily="34" charset="0"/>
                </a:endParaRPr>
              </a:p>
              <a:p>
                <a:pPr marL="342891" indent="-342891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Note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that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there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is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  <a:latin typeface="Aptos" panose="020B0004020202020204" pitchFamily="34" charset="0"/>
                  </a:rPr>
                  <a:t>no</a:t>
                </a:r>
                <a:r>
                  <a:rPr lang="zh-CN" altLang="en-US" sz="2400" dirty="0">
                    <a:solidFill>
                      <a:srgbClr val="0432FF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  <a:latin typeface="Aptos" panose="020B0004020202020204" pitchFamily="34" charset="0"/>
                  </a:rPr>
                  <a:t>sample</a:t>
                </a:r>
                <a:r>
                  <a:rPr lang="zh-CN" altLang="en-US" sz="2400" dirty="0">
                    <a:solidFill>
                      <a:srgbClr val="0432FF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432FF"/>
                    </a:solidFill>
                    <a:latin typeface="Aptos" panose="020B0004020202020204" pitchFamily="34" charset="0"/>
                  </a:rPr>
                  <a:t>access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,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endParaRPr lang="en-US" altLang="zh-CN" sz="2400" dirty="0">
                  <a:solidFill>
                    <a:srgbClr val="0070C0"/>
                  </a:solidFill>
                  <a:latin typeface="Aptos" panose="020B0004020202020204" pitchFamily="34" charset="0"/>
                </a:endParaRPr>
              </a:p>
              <a:p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    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only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query</a:t>
                </a:r>
                <a:r>
                  <a:rPr lang="zh-CN" altLang="en-US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70C0"/>
                    </a:solidFill>
                    <a:latin typeface="Aptos" panose="020B0004020202020204" pitchFamily="34" charset="0"/>
                  </a:rPr>
                  <a:t>access.</a:t>
                </a:r>
              </a:p>
              <a:p>
                <a:pPr marL="380990" indent="-38099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solidFill>
                      <a:srgbClr val="00B05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“Extremely</a:t>
                </a:r>
                <a:r>
                  <a:rPr lang="zh-CN" altLang="en-US" sz="2400" dirty="0">
                    <a:solidFill>
                      <a:srgbClr val="00B05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strong</a:t>
                </a:r>
                <a:r>
                  <a:rPr lang="zh-CN" altLang="en-US" sz="2400" dirty="0">
                    <a:solidFill>
                      <a:srgbClr val="00B05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guided</a:t>
                </a:r>
                <a:r>
                  <a:rPr lang="zh-CN" altLang="en-US" sz="2400" dirty="0">
                    <a:solidFill>
                      <a:srgbClr val="00B05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state”</a:t>
                </a:r>
                <a:endParaRPr lang="en-US" sz="2400" dirty="0">
                  <a:solidFill>
                    <a:srgbClr val="00B050"/>
                  </a:solidFill>
                  <a:latin typeface="Aptos" panose="020B00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400" dirty="0">
                  <a:solidFill>
                    <a:srgbClr val="0070C0"/>
                  </a:solidFill>
                  <a:latin typeface="Aptos" panose="020B00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549D1-881D-2133-1ACD-E7DC04C95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519" y="1015058"/>
                <a:ext cx="5570113" cy="2677656"/>
              </a:xfrm>
              <a:prstGeom prst="rect">
                <a:avLst/>
              </a:prstGeom>
              <a:blipFill>
                <a:blip r:embed="rId4"/>
                <a:stretch>
                  <a:fillRect l="-1595" t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066F1C4-7C6D-AA7C-F663-6D24EC56ED95}"/>
              </a:ext>
            </a:extLst>
          </p:cNvPr>
          <p:cNvGrpSpPr/>
          <p:nvPr/>
        </p:nvGrpSpPr>
        <p:grpSpPr>
          <a:xfrm rot="15087145">
            <a:off x="6147346" y="2969958"/>
            <a:ext cx="288360" cy="325080"/>
            <a:chOff x="4000886" y="3742509"/>
            <a:chExt cx="288360" cy="3250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4D64CD-88AB-FAFD-496F-0DB4FE60E2CC}"/>
                    </a:ext>
                  </a:extLst>
                </p14:cNvPr>
                <p14:cNvContentPartPr/>
                <p14:nvPr/>
              </p14:nvContentPartPr>
              <p14:xfrm>
                <a:off x="4000886" y="3742509"/>
                <a:ext cx="288360" cy="32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7171FF1-249E-B0F6-E2C5-73A9C44AA3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91886" y="3733509"/>
                  <a:ext cx="3060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44058F-A6D6-A121-89DE-A8B7CB604065}"/>
                    </a:ext>
                  </a:extLst>
                </p14:cNvPr>
                <p14:cNvContentPartPr/>
                <p14:nvPr/>
              </p14:nvContentPartPr>
              <p14:xfrm>
                <a:off x="4003046" y="3747549"/>
                <a:ext cx="221400" cy="18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3B1B5F0-4BA3-DFB5-C91E-08EBEC288E3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94046" y="3738531"/>
                  <a:ext cx="239040" cy="20199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D51A07-BB9E-F166-DBEF-1EC174B6A751}"/>
              </a:ext>
            </a:extLst>
          </p:cNvPr>
          <p:cNvSpPr txBox="1"/>
          <p:nvPr/>
        </p:nvSpPr>
        <p:spPr>
          <a:xfrm>
            <a:off x="838200" y="4640967"/>
            <a:ext cx="9751219" cy="492443"/>
          </a:xfrm>
          <a:prstGeom prst="rect">
            <a:avLst/>
          </a:prstGeom>
          <a:solidFill>
            <a:schemeClr val="accent5">
              <a:lumMod val="20000"/>
              <a:lumOff val="80000"/>
              <a:alpha val="18265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[J25]: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LHP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succinct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ground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MA-Complete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F888DC1-9AE6-7444-AD88-6E0AA218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A</a:t>
            </a:r>
            <a:r>
              <a:rPr lang="zh-CN" altLang="en-US" sz="3800" dirty="0"/>
              <a:t> </a:t>
            </a:r>
            <a:r>
              <a:rPr lang="en-US" altLang="zh-CN" sz="3800" dirty="0"/>
              <a:t>weaker</a:t>
            </a:r>
            <a:r>
              <a:rPr lang="zh-CN" altLang="en-US" sz="3800" dirty="0"/>
              <a:t> </a:t>
            </a:r>
            <a:r>
              <a:rPr lang="en-US" altLang="zh-CN" sz="3800" dirty="0"/>
              <a:t>&amp;</a:t>
            </a:r>
            <a:r>
              <a:rPr lang="zh-CN" altLang="en-US" sz="3800" dirty="0"/>
              <a:t> </a:t>
            </a:r>
            <a:r>
              <a:rPr lang="en-US" altLang="zh-CN" sz="3800" dirty="0"/>
              <a:t>necessary</a:t>
            </a:r>
            <a:r>
              <a:rPr lang="zh-CN" altLang="en-US" sz="3800" dirty="0"/>
              <a:t> </a:t>
            </a:r>
            <a:r>
              <a:rPr lang="en-US" altLang="zh-CN" sz="3800" dirty="0"/>
              <a:t>problem</a:t>
            </a:r>
            <a:r>
              <a:rPr lang="zh-CN" altLang="en-US" sz="3800" dirty="0"/>
              <a:t>  </a:t>
            </a:r>
            <a:endParaRPr lang="en-US" sz="3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43A7F-7E77-B65C-DB1F-41A99AFA96F7}"/>
              </a:ext>
            </a:extLst>
          </p:cNvPr>
          <p:cNvSpPr txBox="1"/>
          <p:nvPr/>
        </p:nvSpPr>
        <p:spPr>
          <a:xfrm>
            <a:off x="3413306" y="6446309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[J25]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PRX Quantum 6, 020312 (2025)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0912E-B1F7-D73F-A038-2C98D5ACF64B}"/>
              </a:ext>
            </a:extLst>
          </p:cNvPr>
          <p:cNvSpPr txBox="1"/>
          <p:nvPr/>
        </p:nvSpPr>
        <p:spPr>
          <a:xfrm>
            <a:off x="2289871" y="155720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“Extremely</a:t>
            </a:r>
            <a:r>
              <a:rPr lang="zh-CN" altLang="en-US" sz="24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strong</a:t>
            </a:r>
            <a:r>
              <a:rPr lang="zh-CN" altLang="en-US" sz="24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guided</a:t>
            </a:r>
            <a:r>
              <a:rPr lang="zh-CN" altLang="en-US" sz="24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state”</a:t>
            </a:r>
            <a:endParaRPr lang="en-US" sz="2400" dirty="0">
              <a:solidFill>
                <a:srgbClr val="00B05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extLst>
              <a:ext uri="{FF2B5EF4-FFF2-40B4-BE49-F238E27FC236}">
                <a16:creationId xmlns:a16="http://schemas.microsoft.com/office/drawing/2014/main" id="{D5AD8CE5-9523-9A7D-3400-6584C4352468}"/>
              </a:ext>
            </a:extLst>
          </p:cNvPr>
          <p:cNvSpPr/>
          <p:nvPr/>
        </p:nvSpPr>
        <p:spPr>
          <a:xfrm rot="16200000">
            <a:off x="3901223" y="2371615"/>
            <a:ext cx="1065629" cy="414467"/>
          </a:xfrm>
          <a:prstGeom prst="rightArrow">
            <a:avLst>
              <a:gd name="adj1" fmla="val 37325"/>
              <a:gd name="adj2" fmla="val 50000"/>
            </a:avLst>
          </a:prstGeom>
          <a:solidFill>
            <a:srgbClr val="FF0000">
              <a:alpha val="45000"/>
            </a:srgbClr>
          </a:solidFill>
          <a:ln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A3FB44-24B3-D27C-94F6-DFB2F37B61CE}"/>
              </a:ext>
            </a:extLst>
          </p:cNvPr>
          <p:cNvSpPr txBox="1"/>
          <p:nvPr/>
        </p:nvSpPr>
        <p:spPr>
          <a:xfrm>
            <a:off x="4641271" y="2294034"/>
            <a:ext cx="3411791" cy="461665"/>
          </a:xfrm>
          <a:prstGeom prst="rect">
            <a:avLst/>
          </a:prstGeom>
          <a:solidFill>
            <a:schemeClr val="accent4">
              <a:lumMod val="20000"/>
              <a:lumOff val="80000"/>
              <a:alpha val="16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Necessary</a:t>
            </a:r>
            <a:r>
              <a:rPr lang="zh-CN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38CA3585-0365-6543-8818-223C19D9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Relationship</a:t>
            </a:r>
            <a:r>
              <a:rPr lang="zh-CN" altLang="en-US" sz="3800" dirty="0"/>
              <a:t> </a:t>
            </a:r>
            <a:r>
              <a:rPr lang="en-US" altLang="zh-CN" sz="3800" dirty="0"/>
              <a:t>to</a:t>
            </a:r>
            <a:r>
              <a:rPr lang="zh-CN" altLang="en-US" sz="3800" dirty="0"/>
              <a:t> </a:t>
            </a:r>
            <a:r>
              <a:rPr lang="en-US" altLang="zh-CN" sz="3800" dirty="0"/>
              <a:t>the</a:t>
            </a:r>
            <a:r>
              <a:rPr lang="zh-CN" altLang="en-US" sz="3800" dirty="0"/>
              <a:t> </a:t>
            </a:r>
            <a:r>
              <a:rPr lang="en-US" altLang="zh-CN" sz="3800" dirty="0"/>
              <a:t>conjecture</a:t>
            </a:r>
            <a:endParaRPr lang="en-US" sz="3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56B27-027B-FF5C-6802-888F926A40CE}"/>
              </a:ext>
            </a:extLst>
          </p:cNvPr>
          <p:cNvSpPr txBox="1"/>
          <p:nvPr/>
        </p:nvSpPr>
        <p:spPr>
          <a:xfrm>
            <a:off x="1032163" y="1563387"/>
            <a:ext cx="97512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[J25]: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Aptos" panose="020B0004020202020204" pitchFamily="34" charset="0"/>
                <a:cs typeface="Calibri" panose="020F0502020204030204" pitchFamily="34" charset="0"/>
              </a:rPr>
              <a:t>LHP</a:t>
            </a:r>
            <a:r>
              <a:rPr lang="zh-CN" altLang="en-US" sz="2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Aptos" panose="020B000402020202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succinct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ground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Aptos" panose="020B000402020202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MA-Complete.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C68EF-AF77-6CC0-D4D8-BB1DB3C53262}"/>
              </a:ext>
            </a:extLst>
          </p:cNvPr>
          <p:cNvSpPr txBox="1"/>
          <p:nvPr/>
        </p:nvSpPr>
        <p:spPr>
          <a:xfrm>
            <a:off x="1032163" y="3189934"/>
            <a:ext cx="9751219" cy="461665"/>
          </a:xfrm>
          <a:prstGeom prst="rect">
            <a:avLst/>
          </a:prstGeom>
          <a:solidFill>
            <a:srgbClr val="FFFF00">
              <a:alpha val="18265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400" b="1" dirty="0">
                <a:latin typeface="Aptos" panose="020B0004020202020204" pitchFamily="34" charset="0"/>
                <a:cs typeface="Calibri" panose="020F0502020204030204" pitchFamily="34" charset="0"/>
              </a:rPr>
              <a:t>Conjecture:</a:t>
            </a:r>
            <a:r>
              <a:rPr lang="zh-CN" altLang="en-US" sz="24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Calibri" panose="020F0502020204030204" pitchFamily="34" charset="0"/>
              </a:rPr>
              <a:t>LHP</a:t>
            </a:r>
            <a:r>
              <a:rPr lang="zh-CN" alt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MA-complete</a:t>
            </a:r>
            <a:r>
              <a:rPr lang="en-US" altLang="zh-CN" sz="24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A333A-46CA-9051-E34D-B02689CF2A38}"/>
              </a:ext>
            </a:extLst>
          </p:cNvPr>
          <p:cNvSpPr txBox="1"/>
          <p:nvPr/>
        </p:nvSpPr>
        <p:spPr>
          <a:xfrm>
            <a:off x="1220390" y="4114370"/>
            <a:ext cx="9751219" cy="13317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Even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LHP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succinct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ground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state,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previously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MA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result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only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known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sign-free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Hamiltonian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[BT10] [Liu20]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[J25]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demonstrate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possible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way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resolve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sign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problem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8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7959-71AE-859F-F3F5-DD13BC17C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Fixed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Monte</a:t>
            </a:r>
            <a:r>
              <a:rPr lang="zh-CN" altLang="en-US" dirty="0"/>
              <a:t> </a:t>
            </a:r>
            <a:r>
              <a:rPr lang="en-US" altLang="zh-CN" dirty="0"/>
              <a:t>Carlo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BC5202-0FCF-7BD5-68E4-93F4EC89056B}"/>
              </a:ext>
            </a:extLst>
          </p:cNvPr>
          <p:cNvSpPr txBox="1"/>
          <p:nvPr/>
        </p:nvSpPr>
        <p:spPr>
          <a:xfrm>
            <a:off x="838200" y="1319882"/>
            <a:ext cx="8476488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Transform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general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Hamiltonian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to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dirty="0" err="1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stoquastic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Hamiltonian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ea typeface="+mj-ea"/>
                <a:cs typeface="+mj-cs"/>
              </a:rPr>
              <a:t> </a:t>
            </a:r>
            <a:endParaRPr lang="en-US" sz="2600" dirty="0">
              <a:solidFill>
                <a:srgbClr val="C00000"/>
              </a:solidFill>
              <a:latin typeface="Aptos" panose="020B0004020202020204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A4B7FE-6E4E-82DE-4280-F52D6F2B1579}"/>
                  </a:ext>
                </a:extLst>
              </p:cNvPr>
              <p:cNvSpPr txBox="1"/>
              <p:nvPr/>
            </p:nvSpPr>
            <p:spPr>
              <a:xfrm>
                <a:off x="2147455" y="2386780"/>
                <a:ext cx="1172950" cy="784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3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33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33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3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zh-CN" sz="33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33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altLang="zh-CN" sz="33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A4B7FE-6E4E-82DE-4280-F52D6F2B1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55" y="2386780"/>
                <a:ext cx="1172950" cy="784830"/>
              </a:xfrm>
              <a:prstGeom prst="rect">
                <a:avLst/>
              </a:prstGeom>
              <a:blipFill>
                <a:blip r:embed="rId2"/>
                <a:stretch>
                  <a:fillRect l="-3191" r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own Arrow 9">
            <a:extLst>
              <a:ext uri="{FF2B5EF4-FFF2-40B4-BE49-F238E27FC236}">
                <a16:creationId xmlns:a16="http://schemas.microsoft.com/office/drawing/2014/main" id="{1CA0BFEA-62EC-8191-C462-8E109C590BE4}"/>
              </a:ext>
            </a:extLst>
          </p:cNvPr>
          <p:cNvSpPr/>
          <p:nvPr/>
        </p:nvSpPr>
        <p:spPr>
          <a:xfrm rot="16200000">
            <a:off x="4637936" y="1476896"/>
            <a:ext cx="438985" cy="2477143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7E0411-28CD-F9B8-D2F3-4302E8770F9C}"/>
              </a:ext>
            </a:extLst>
          </p:cNvPr>
          <p:cNvSpPr txBox="1"/>
          <p:nvPr/>
        </p:nvSpPr>
        <p:spPr>
          <a:xfrm>
            <a:off x="3048000" y="19233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FNQMC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[TLHVB+95]</a:t>
            </a:r>
            <a:r>
              <a:rPr lang="en-US" altLang="zh-CN" sz="22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[BCGL22]</a:t>
            </a:r>
            <a:r>
              <a:rPr lang="zh-CN" altLang="en-US" sz="22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4FDB00-6DFC-15EC-1D00-C607DCB161E7}"/>
                  </a:ext>
                </a:extLst>
              </p:cNvPr>
              <p:cNvSpPr txBox="1"/>
              <p:nvPr/>
            </p:nvSpPr>
            <p:spPr>
              <a:xfrm>
                <a:off x="6394452" y="2443571"/>
                <a:ext cx="2594941" cy="506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3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altLang="zh-CN" sz="33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sz="3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33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sup>
                    </m:sSup>
                  </m:oMath>
                </a14:m>
                <a:r>
                  <a:rPr lang="en-US" altLang="zh-CN" sz="2800" dirty="0"/>
                  <a:t>,</a:t>
                </a:r>
                <a:r>
                  <a:rPr lang="zh-CN" altLang="en-US" sz="2800" dirty="0"/>
                  <a:t> </a:t>
                </a:r>
                <a:r>
                  <a:rPr lang="en-US" altLang="zh-CN" sz="2800" dirty="0" err="1"/>
                  <a:t>stoquastic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4FDB00-6DFC-15EC-1D00-C607DCB16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452" y="2443571"/>
                <a:ext cx="2594941" cy="506614"/>
              </a:xfrm>
              <a:prstGeom prst="rect">
                <a:avLst/>
              </a:prstGeom>
              <a:blipFill>
                <a:blip r:embed="rId3"/>
                <a:stretch>
                  <a:fillRect l="-5366" t="-7317" r="-7317" b="-41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A704AB-327E-5002-9382-67BA41CD69B7}"/>
                  </a:ext>
                </a:extLst>
              </p:cNvPr>
              <p:cNvSpPr txBox="1"/>
              <p:nvPr/>
            </p:nvSpPr>
            <p:spPr>
              <a:xfrm>
                <a:off x="4703860" y="3266349"/>
                <a:ext cx="6599450" cy="89255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d>
                      <m:dPr>
                        <m:ctrlPr>
                          <a:rPr kumimoji="0" lang="en-US" altLang="zh-C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</m:d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kumimoji="0" lang="zh-CN" alt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0" lang="en-US" altLang="zh-C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zh-CN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 </a:t>
                </a:r>
                <a:r>
                  <a:rPr kumimoji="0" lang="en-US" altLang="zh-C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=</a:t>
                </a:r>
                <a:r>
                  <a:rPr kumimoji="0" lang="zh-CN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if</a:t>
                </a:r>
                <a:r>
                  <a:rPr kumimoji="0" lang="zh-CN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Calibri" panose="020F0502020204030204" pitchFamily="34" charset="0"/>
                      </a:rPr>
                      <m:t>|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Calibri" panose="020F0502020204030204" pitchFamily="34" charset="0"/>
                      </a:rPr>
                      <m:t>𝜂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kumimoji="0" lang="zh-CN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is</a:t>
                </a:r>
                <a:r>
                  <a:rPr kumimoji="0" lang="zh-CN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the</a:t>
                </a:r>
                <a:r>
                  <a:rPr kumimoji="0" lang="zh-CN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ground</a:t>
                </a:r>
                <a:r>
                  <a:rPr kumimoji="0" lang="zh-CN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0B000402020202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state</a:t>
                </a:r>
              </a:p>
              <a:p>
                <a:pPr marL="342900" indent="-342900">
                  <a:buFont typeface="Wingdings" pitchFamily="2" charset="2"/>
                  <a:buChar char="§"/>
                  <a:defRPr/>
                </a:pPr>
                <a:r>
                  <a:rPr lang="en-US" altLang="zh-CN" sz="2600" dirty="0">
                    <a:solidFill>
                      <a:srgbClr val="0432FF"/>
                    </a:solidFill>
                    <a:latin typeface="Aptos" panose="020B0004020202020204" pitchFamily="34" charset="0"/>
                    <a:cs typeface="Calibri" panose="020F0502020204030204" pitchFamily="34" charset="0"/>
                  </a:rPr>
                  <a:t>||F||</a:t>
                </a:r>
                <a:r>
                  <a:rPr lang="zh-CN" altLang="en-US" sz="2600" dirty="0">
                    <a:solidFill>
                      <a:srgbClr val="0432FF"/>
                    </a:solidFill>
                    <a:latin typeface="Aptos" panose="020B000402020202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00" dirty="0">
                    <a:solidFill>
                      <a:srgbClr val="0432FF"/>
                    </a:solidFill>
                    <a:latin typeface="Aptos" panose="020B0004020202020204" pitchFamily="34" charset="0"/>
                    <a:cs typeface="Calibri" panose="020F0502020204030204" pitchFamily="34" charset="0"/>
                  </a:rPr>
                  <a:t>exponentially</a:t>
                </a:r>
                <a:r>
                  <a:rPr lang="zh-CN" altLang="en-US" sz="2600" dirty="0">
                    <a:solidFill>
                      <a:srgbClr val="0432FF"/>
                    </a:solidFill>
                    <a:latin typeface="Aptos" panose="020B000402020202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600" dirty="0">
                    <a:solidFill>
                      <a:srgbClr val="0432FF"/>
                    </a:solidFill>
                    <a:latin typeface="Aptos" panose="020B0004020202020204" pitchFamily="34" charset="0"/>
                    <a:cs typeface="Calibri" panose="020F0502020204030204" pitchFamily="34" charset="0"/>
                  </a:rPr>
                  <a:t>large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A704AB-327E-5002-9382-67BA41CD6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60" y="3266349"/>
                <a:ext cx="6599450" cy="892552"/>
              </a:xfrm>
              <a:prstGeom prst="rect">
                <a:avLst/>
              </a:prstGeom>
              <a:blipFill>
                <a:blip r:embed="rId4"/>
                <a:stretch>
                  <a:fillRect l="-1538" t="-7042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30118D7-A164-4094-1265-E0821FA26C9C}"/>
              </a:ext>
            </a:extLst>
          </p:cNvPr>
          <p:cNvSpPr txBox="1"/>
          <p:nvPr/>
        </p:nvSpPr>
        <p:spPr>
          <a:xfrm>
            <a:off x="3930005" y="4362026"/>
            <a:ext cx="6599450" cy="892552"/>
          </a:xfrm>
          <a:prstGeom prst="rect">
            <a:avLst/>
          </a:prstGeom>
          <a:solidFill>
            <a:srgbClr val="FFFF00">
              <a:alpha val="18265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600" b="1" dirty="0">
                <a:latin typeface="Aptos" panose="020B0004020202020204" pitchFamily="34" charset="0"/>
                <a:cs typeface="Calibri" panose="020F0502020204030204" pitchFamily="34" charset="0"/>
              </a:rPr>
              <a:t>Continuous-time</a:t>
            </a:r>
            <a:r>
              <a:rPr lang="zh-CN" altLang="en-US" sz="26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Calibri" panose="020F0502020204030204" pitchFamily="34" charset="0"/>
              </a:rPr>
              <a:t>FNQMC</a:t>
            </a:r>
            <a:r>
              <a:rPr lang="zh-CN" altLang="en-US" sz="26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[BCGL22]: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endParaRPr lang="en-US" altLang="zh-CN" sz="2600" dirty="0">
              <a:solidFill>
                <a:srgbClr val="0432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    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Markov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chain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but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varying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step-size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!</a:t>
            </a:r>
            <a:r>
              <a:rPr lang="zh-CN" altLang="en-US" sz="2600" b="1" dirty="0">
                <a:latin typeface="Aptos" panose="020B0004020202020204" pitchFamily="34" charset="0"/>
                <a:cs typeface="Calibri" panose="020F0502020204030204" pitchFamily="34" charset="0"/>
              </a:rPr>
              <a:t>  </a:t>
            </a:r>
            <a:endParaRPr lang="en-US" altLang="zh-CN" sz="26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DDB9D-E0CA-B828-DD71-A3BB7A3B6135}"/>
              </a:ext>
            </a:extLst>
          </p:cNvPr>
          <p:cNvSpPr txBox="1"/>
          <p:nvPr/>
        </p:nvSpPr>
        <p:spPr>
          <a:xfrm>
            <a:off x="1885434" y="6211669"/>
            <a:ext cx="8020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[TLHVB+95]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Phys. Rev. B 51, 13039 (1995)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[BCGL22] Quantum 7, 1173 (2023)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5" grpId="0"/>
      <p:bldP spid="16" grpId="0"/>
      <p:bldP spid="17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2E5A2-1A5D-CF6B-3BF7-F994D3EC13D6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Techniques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resolve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the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sign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problem</a:t>
            </a:r>
            <a:endParaRPr kumimoji="0" lang="en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B77608-D22B-D706-896A-043BE976622F}"/>
              </a:ext>
            </a:extLst>
          </p:cNvPr>
          <p:cNvSpPr/>
          <p:nvPr/>
        </p:nvSpPr>
        <p:spPr>
          <a:xfrm>
            <a:off x="4828674" y="1570611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Stoquastic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81223E-CC6A-D46A-3CC1-04BFEA2C4799}"/>
              </a:ext>
            </a:extLst>
          </p:cNvPr>
          <p:cNvSpPr/>
          <p:nvPr/>
        </p:nvSpPr>
        <p:spPr>
          <a:xfrm>
            <a:off x="4828674" y="3180014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Fixed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Hamiltonian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14BB03-A9C3-DE0F-613F-E9A7FC4D4B69}"/>
              </a:ext>
            </a:extLst>
          </p:cNvPr>
          <p:cNvSpPr/>
          <p:nvPr/>
        </p:nvSpPr>
        <p:spPr>
          <a:xfrm>
            <a:off x="4831682" y="4789417"/>
            <a:ext cx="2289016" cy="1319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Continuous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Fixed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Node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7F167D56-1036-3DDE-4E2F-6B25EAC408A5}"/>
              </a:ext>
            </a:extLst>
          </p:cNvPr>
          <p:cNvSpPr/>
          <p:nvPr/>
        </p:nvSpPr>
        <p:spPr>
          <a:xfrm>
            <a:off x="5664368" y="2738889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53D2C3D-E369-6F30-DF8E-FA3F398B509F}"/>
              </a:ext>
            </a:extLst>
          </p:cNvPr>
          <p:cNvSpPr/>
          <p:nvPr/>
        </p:nvSpPr>
        <p:spPr>
          <a:xfrm>
            <a:off x="5664368" y="4385096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ECF6F-FA79-3365-8350-14FB2A90D6AC}"/>
              </a:ext>
            </a:extLst>
          </p:cNvPr>
          <p:cNvSpPr txBox="1"/>
          <p:nvPr/>
        </p:nvSpPr>
        <p:spPr>
          <a:xfrm>
            <a:off x="5348042" y="2277224"/>
            <a:ext cx="803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[BT10]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9ECA4-E9A7-B26F-1EF7-94044EE962D2}"/>
              </a:ext>
            </a:extLst>
          </p:cNvPr>
          <p:cNvSpPr txBox="1"/>
          <p:nvPr/>
        </p:nvSpPr>
        <p:spPr>
          <a:xfrm>
            <a:off x="5210685" y="4013103"/>
            <a:ext cx="1910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[TLHVB+95]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890128-617B-A5BE-60AD-9774FD0CC79F}"/>
              </a:ext>
            </a:extLst>
          </p:cNvPr>
          <p:cNvSpPr txBox="1"/>
          <p:nvPr/>
        </p:nvSpPr>
        <p:spPr>
          <a:xfrm>
            <a:off x="5318210" y="5936689"/>
            <a:ext cx="1226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[BCGL22]</a:t>
            </a:r>
          </a:p>
        </p:txBody>
      </p:sp>
    </p:spTree>
    <p:extLst>
      <p:ext uri="{BB962C8B-B14F-4D97-AF65-F5344CB8AC3E}">
        <p14:creationId xmlns:p14="http://schemas.microsoft.com/office/powerpoint/2010/main" val="36104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2E5A2-1A5D-CF6B-3BF7-F994D3EC13D6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Techniques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resolve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the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sign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problem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(general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-&gt;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stoquastic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)</a:t>
            </a:r>
            <a:endParaRPr kumimoji="0" lang="en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/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Quantum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Monte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Carlo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(here)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   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H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zh-CN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Markov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Chain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endParaRPr kumimoji="0" lang="en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blipFill>
                <a:blip r:embed="rId2"/>
                <a:stretch>
                  <a:fillRect l="-2147" t="-3361" r="-27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/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Given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Given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query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access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to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ground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state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0" lang="en-US" altLang="zh-C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𝝍</m:t>
                        </m:r>
                      </m:e>
                    </m:d>
                    <m:r>
                      <a:rPr kumimoji="0" lang="en-US" altLang="zh-CN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blipFill>
                <a:blip r:embed="rId3"/>
                <a:stretch>
                  <a:fillRect l="-2691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/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Build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Markov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Chain.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Invariant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distribution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∼</m:t>
                      </m:r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blipFill>
                <a:blip r:embed="rId4"/>
                <a:stretch>
                  <a:fillRect l="-2553" t="-3409" r="-4681" b="-68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>
            <a:extLst>
              <a:ext uri="{FF2B5EF4-FFF2-40B4-BE49-F238E27FC236}">
                <a16:creationId xmlns:a16="http://schemas.microsoft.com/office/drawing/2014/main" id="{16CD1EBA-F6D3-789F-8F48-302ABCB973D7}"/>
              </a:ext>
            </a:extLst>
          </p:cNvPr>
          <p:cNvSpPr/>
          <p:nvPr/>
        </p:nvSpPr>
        <p:spPr>
          <a:xfrm>
            <a:off x="2228405" y="2925893"/>
            <a:ext cx="433137" cy="3347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B77608-D22B-D706-896A-043BE976622F}"/>
              </a:ext>
            </a:extLst>
          </p:cNvPr>
          <p:cNvSpPr/>
          <p:nvPr/>
        </p:nvSpPr>
        <p:spPr>
          <a:xfrm>
            <a:off x="4828674" y="1570611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Stoquastic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81223E-CC6A-D46A-3CC1-04BFEA2C4799}"/>
              </a:ext>
            </a:extLst>
          </p:cNvPr>
          <p:cNvSpPr/>
          <p:nvPr/>
        </p:nvSpPr>
        <p:spPr>
          <a:xfrm>
            <a:off x="4828674" y="3180014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Fixed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Hamiltonian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14BB03-A9C3-DE0F-613F-E9A7FC4D4B69}"/>
              </a:ext>
            </a:extLst>
          </p:cNvPr>
          <p:cNvSpPr/>
          <p:nvPr/>
        </p:nvSpPr>
        <p:spPr>
          <a:xfrm>
            <a:off x="4831682" y="4789417"/>
            <a:ext cx="2289016" cy="1319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Continuous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Fixed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Node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7F167D56-1036-3DDE-4E2F-6B25EAC408A5}"/>
              </a:ext>
            </a:extLst>
          </p:cNvPr>
          <p:cNvSpPr/>
          <p:nvPr/>
        </p:nvSpPr>
        <p:spPr>
          <a:xfrm>
            <a:off x="5664368" y="2738889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53D2C3D-E369-6F30-DF8E-FA3F398B509F}"/>
              </a:ext>
            </a:extLst>
          </p:cNvPr>
          <p:cNvSpPr/>
          <p:nvPr/>
        </p:nvSpPr>
        <p:spPr>
          <a:xfrm>
            <a:off x="5664368" y="4385096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ECF6F-FA79-3365-8350-14FB2A90D6AC}"/>
              </a:ext>
            </a:extLst>
          </p:cNvPr>
          <p:cNvSpPr txBox="1"/>
          <p:nvPr/>
        </p:nvSpPr>
        <p:spPr>
          <a:xfrm>
            <a:off x="5348042" y="2277224"/>
            <a:ext cx="803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[BT10]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9ECA4-E9A7-B26F-1EF7-94044EE962D2}"/>
              </a:ext>
            </a:extLst>
          </p:cNvPr>
          <p:cNvSpPr txBox="1"/>
          <p:nvPr/>
        </p:nvSpPr>
        <p:spPr>
          <a:xfrm>
            <a:off x="5210685" y="4013103"/>
            <a:ext cx="1910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[TLHVB+95]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890128-617B-A5BE-60AD-9774FD0CC79F}"/>
              </a:ext>
            </a:extLst>
          </p:cNvPr>
          <p:cNvSpPr txBox="1"/>
          <p:nvPr/>
        </p:nvSpPr>
        <p:spPr>
          <a:xfrm>
            <a:off x="5318210" y="5936689"/>
            <a:ext cx="1226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[BCGL22]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/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stoquastic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for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Define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transition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matrix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blipFill>
                <a:blip r:embed="rId6"/>
                <a:stretch>
                  <a:fillRect l="-1634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DB3173CA-1BA5-ACEA-5450-7A8E2DCE8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856" y="2146955"/>
            <a:ext cx="3200400" cy="5842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1E2379DC-30B7-0C6A-6AE1-0EEDD1D5B831}"/>
              </a:ext>
            </a:extLst>
          </p:cNvPr>
          <p:cNvSpPr/>
          <p:nvPr/>
        </p:nvSpPr>
        <p:spPr>
          <a:xfrm>
            <a:off x="7555832" y="1024428"/>
            <a:ext cx="3697111" cy="431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408BC0-7287-282B-67D3-A026B42D0F9E}"/>
                  </a:ext>
                </a:extLst>
              </p:cNvPr>
              <p:cNvSpPr txBox="1"/>
              <p:nvPr/>
            </p:nvSpPr>
            <p:spPr>
              <a:xfrm>
                <a:off x="7714656" y="3180530"/>
                <a:ext cx="3876173" cy="178510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general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Fixed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Node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w.r.t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,|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𝜓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Stoquastic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after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easy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basis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change.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d>
                      <m:d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</m:d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408BC0-7287-282B-67D3-A026B42D0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56" y="3180530"/>
                <a:ext cx="3876173" cy="1785104"/>
              </a:xfrm>
              <a:prstGeom prst="rect">
                <a:avLst/>
              </a:prstGeom>
              <a:blipFill>
                <a:blip r:embed="rId8"/>
                <a:stretch>
                  <a:fillRect l="-1634" t="-2113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Down Arrow 36">
            <a:extLst>
              <a:ext uri="{FF2B5EF4-FFF2-40B4-BE49-F238E27FC236}">
                <a16:creationId xmlns:a16="http://schemas.microsoft.com/office/drawing/2014/main" id="{D24C5F54-DF8A-3DBB-9995-114E09AAE697}"/>
              </a:ext>
            </a:extLst>
          </p:cNvPr>
          <p:cNvSpPr/>
          <p:nvPr/>
        </p:nvSpPr>
        <p:spPr>
          <a:xfrm rot="14601208">
            <a:off x="6993568" y="1646611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7F3C03B6-B9C5-9B82-D80F-0922BB17CD38}"/>
              </a:ext>
            </a:extLst>
          </p:cNvPr>
          <p:cNvSpPr/>
          <p:nvPr/>
        </p:nvSpPr>
        <p:spPr>
          <a:xfrm rot="15915653">
            <a:off x="7116163" y="3498228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61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31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F2E5A2-1A5D-CF6B-3BF7-F994D3EC13D6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Techniques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resolve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the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sign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problem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(general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-&gt;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stoquastic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)</a:t>
            </a:r>
            <a:endParaRPr kumimoji="0" lang="en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/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Quantum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Monte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Carlo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(here)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   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H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zh-CN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Markov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Chain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endParaRPr kumimoji="0" lang="en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blipFill>
                <a:blip r:embed="rId2"/>
                <a:stretch>
                  <a:fillRect l="-2147" t="-3361" r="-27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/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Given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Given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query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access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to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ground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state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0" lang="en-US" altLang="zh-C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𝝍</m:t>
                        </m:r>
                      </m:e>
                    </m:d>
                    <m:r>
                      <a:rPr kumimoji="0" lang="en-US" altLang="zh-CN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blipFill>
                <a:blip r:embed="rId3"/>
                <a:stretch>
                  <a:fillRect l="-2691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/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Build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Markov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Chain.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Invariant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distribution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∼</m:t>
                      </m:r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blipFill>
                <a:blip r:embed="rId4"/>
                <a:stretch>
                  <a:fillRect l="-2553" t="-3409" r="-4681" b="-68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>
            <a:extLst>
              <a:ext uri="{FF2B5EF4-FFF2-40B4-BE49-F238E27FC236}">
                <a16:creationId xmlns:a16="http://schemas.microsoft.com/office/drawing/2014/main" id="{16CD1EBA-F6D3-789F-8F48-302ABCB973D7}"/>
              </a:ext>
            </a:extLst>
          </p:cNvPr>
          <p:cNvSpPr/>
          <p:nvPr/>
        </p:nvSpPr>
        <p:spPr>
          <a:xfrm>
            <a:off x="2228405" y="2925893"/>
            <a:ext cx="433137" cy="3347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B77608-D22B-D706-896A-043BE976622F}"/>
              </a:ext>
            </a:extLst>
          </p:cNvPr>
          <p:cNvSpPr/>
          <p:nvPr/>
        </p:nvSpPr>
        <p:spPr>
          <a:xfrm>
            <a:off x="4828674" y="1570611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Stoquastic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81223E-CC6A-D46A-3CC1-04BFEA2C4799}"/>
              </a:ext>
            </a:extLst>
          </p:cNvPr>
          <p:cNvSpPr/>
          <p:nvPr/>
        </p:nvSpPr>
        <p:spPr>
          <a:xfrm>
            <a:off x="4828674" y="3180014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Fixed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Hamiltonian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14BB03-A9C3-DE0F-613F-E9A7FC4D4B69}"/>
              </a:ext>
            </a:extLst>
          </p:cNvPr>
          <p:cNvSpPr/>
          <p:nvPr/>
        </p:nvSpPr>
        <p:spPr>
          <a:xfrm>
            <a:off x="4831682" y="4789417"/>
            <a:ext cx="2289016" cy="1319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Continuous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Fixed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Node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7F167D56-1036-3DDE-4E2F-6B25EAC408A5}"/>
              </a:ext>
            </a:extLst>
          </p:cNvPr>
          <p:cNvSpPr/>
          <p:nvPr/>
        </p:nvSpPr>
        <p:spPr>
          <a:xfrm>
            <a:off x="5664368" y="2738889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53D2C3D-E369-6F30-DF8E-FA3F398B509F}"/>
              </a:ext>
            </a:extLst>
          </p:cNvPr>
          <p:cNvSpPr/>
          <p:nvPr/>
        </p:nvSpPr>
        <p:spPr>
          <a:xfrm>
            <a:off x="5664368" y="4385096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ECF6F-FA79-3365-8350-14FB2A90D6AC}"/>
              </a:ext>
            </a:extLst>
          </p:cNvPr>
          <p:cNvSpPr txBox="1"/>
          <p:nvPr/>
        </p:nvSpPr>
        <p:spPr>
          <a:xfrm>
            <a:off x="5348042" y="2277224"/>
            <a:ext cx="803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[BT10]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9ECA4-E9A7-B26F-1EF7-94044EE962D2}"/>
              </a:ext>
            </a:extLst>
          </p:cNvPr>
          <p:cNvSpPr txBox="1"/>
          <p:nvPr/>
        </p:nvSpPr>
        <p:spPr>
          <a:xfrm>
            <a:off x="5210685" y="4013103"/>
            <a:ext cx="1910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[TLHVB+95]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890128-617B-A5BE-60AD-9774FD0CC79F}"/>
              </a:ext>
            </a:extLst>
          </p:cNvPr>
          <p:cNvSpPr txBox="1"/>
          <p:nvPr/>
        </p:nvSpPr>
        <p:spPr>
          <a:xfrm>
            <a:off x="5318210" y="5936689"/>
            <a:ext cx="1226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[BCGL22]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/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stoquastic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for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Define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transition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matrix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blipFill>
                <a:blip r:embed="rId6"/>
                <a:stretch>
                  <a:fillRect l="-1634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DB3173CA-1BA5-ACEA-5450-7A8E2DCE8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856" y="2146955"/>
            <a:ext cx="3200400" cy="5842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1E2379DC-30B7-0C6A-6AE1-0EEDD1D5B831}"/>
              </a:ext>
            </a:extLst>
          </p:cNvPr>
          <p:cNvSpPr/>
          <p:nvPr/>
        </p:nvSpPr>
        <p:spPr>
          <a:xfrm>
            <a:off x="7555832" y="1024428"/>
            <a:ext cx="3697111" cy="431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408BC0-7287-282B-67D3-A026B42D0F9E}"/>
                  </a:ext>
                </a:extLst>
              </p:cNvPr>
              <p:cNvSpPr txBox="1"/>
              <p:nvPr/>
            </p:nvSpPr>
            <p:spPr>
              <a:xfrm>
                <a:off x="7714656" y="3180530"/>
                <a:ext cx="3876173" cy="178510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general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Fixed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Node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w.r.t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,|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𝜓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Stoquastic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after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easy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basis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change.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d>
                      <m:d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</m:d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C408BC0-7287-282B-67D3-A026B42D0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56" y="3180530"/>
                <a:ext cx="3876173" cy="1785104"/>
              </a:xfrm>
              <a:prstGeom prst="rect">
                <a:avLst/>
              </a:prstGeom>
              <a:blipFill>
                <a:blip r:embed="rId8"/>
                <a:stretch>
                  <a:fillRect l="-1634" t="-2113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Down Arrow 36">
            <a:extLst>
              <a:ext uri="{FF2B5EF4-FFF2-40B4-BE49-F238E27FC236}">
                <a16:creationId xmlns:a16="http://schemas.microsoft.com/office/drawing/2014/main" id="{D24C5F54-DF8A-3DBB-9995-114E09AAE697}"/>
              </a:ext>
            </a:extLst>
          </p:cNvPr>
          <p:cNvSpPr/>
          <p:nvPr/>
        </p:nvSpPr>
        <p:spPr>
          <a:xfrm rot="14601208">
            <a:off x="6993568" y="1646611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7F3C03B6-B9C5-9B82-D80F-0922BB17CD38}"/>
              </a:ext>
            </a:extLst>
          </p:cNvPr>
          <p:cNvSpPr/>
          <p:nvPr/>
        </p:nvSpPr>
        <p:spPr>
          <a:xfrm rot="15915653">
            <a:off x="7116163" y="3498228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615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/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Quantum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Monte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Carlo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(here)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   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H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zh-CN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Markov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Chain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endParaRPr kumimoji="0" lang="en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blipFill>
                <a:blip r:embed="rId2"/>
                <a:stretch>
                  <a:fillRect l="-2147" t="-3361" r="-27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/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Given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Given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query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access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to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ground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state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0" lang="en-US" altLang="zh-C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𝝍</m:t>
                        </m:r>
                      </m:e>
                    </m:d>
                    <m:r>
                      <a:rPr kumimoji="0" lang="en-US" altLang="zh-CN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blipFill>
                <a:blip r:embed="rId3"/>
                <a:stretch>
                  <a:fillRect l="-2691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/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Build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Markov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Chain.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Invariant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distribution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∼</m:t>
                      </m:r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blipFill>
                <a:blip r:embed="rId4"/>
                <a:stretch>
                  <a:fillRect l="-2553" t="-3409" r="-4681" b="-68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>
            <a:extLst>
              <a:ext uri="{FF2B5EF4-FFF2-40B4-BE49-F238E27FC236}">
                <a16:creationId xmlns:a16="http://schemas.microsoft.com/office/drawing/2014/main" id="{16CD1EBA-F6D3-789F-8F48-302ABCB973D7}"/>
              </a:ext>
            </a:extLst>
          </p:cNvPr>
          <p:cNvSpPr/>
          <p:nvPr/>
        </p:nvSpPr>
        <p:spPr>
          <a:xfrm>
            <a:off x="2228405" y="2925893"/>
            <a:ext cx="433137" cy="3347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B77608-D22B-D706-896A-043BE976622F}"/>
              </a:ext>
            </a:extLst>
          </p:cNvPr>
          <p:cNvSpPr/>
          <p:nvPr/>
        </p:nvSpPr>
        <p:spPr>
          <a:xfrm>
            <a:off x="4828674" y="1570611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Stoquastic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81223E-CC6A-D46A-3CC1-04BFEA2C4799}"/>
              </a:ext>
            </a:extLst>
          </p:cNvPr>
          <p:cNvSpPr/>
          <p:nvPr/>
        </p:nvSpPr>
        <p:spPr>
          <a:xfrm>
            <a:off x="4828674" y="3180014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Fixed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Hamiltonian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14BB03-A9C3-DE0F-613F-E9A7FC4D4B69}"/>
              </a:ext>
            </a:extLst>
          </p:cNvPr>
          <p:cNvSpPr/>
          <p:nvPr/>
        </p:nvSpPr>
        <p:spPr>
          <a:xfrm>
            <a:off x="4831682" y="4789417"/>
            <a:ext cx="2289016" cy="1319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Continuous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Fixed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Node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7F167D56-1036-3DDE-4E2F-6B25EAC408A5}"/>
              </a:ext>
            </a:extLst>
          </p:cNvPr>
          <p:cNvSpPr/>
          <p:nvPr/>
        </p:nvSpPr>
        <p:spPr>
          <a:xfrm>
            <a:off x="5664368" y="2738889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53D2C3D-E369-6F30-DF8E-FA3F398B509F}"/>
              </a:ext>
            </a:extLst>
          </p:cNvPr>
          <p:cNvSpPr/>
          <p:nvPr/>
        </p:nvSpPr>
        <p:spPr>
          <a:xfrm>
            <a:off x="5664368" y="4385096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ECF6F-FA79-3365-8350-14FB2A90D6AC}"/>
              </a:ext>
            </a:extLst>
          </p:cNvPr>
          <p:cNvSpPr txBox="1"/>
          <p:nvPr/>
        </p:nvSpPr>
        <p:spPr>
          <a:xfrm>
            <a:off x="5348042" y="2277224"/>
            <a:ext cx="803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[BT10]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9ECA4-E9A7-B26F-1EF7-94044EE962D2}"/>
              </a:ext>
            </a:extLst>
          </p:cNvPr>
          <p:cNvSpPr txBox="1"/>
          <p:nvPr/>
        </p:nvSpPr>
        <p:spPr>
          <a:xfrm>
            <a:off x="5210685" y="4013103"/>
            <a:ext cx="1910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[TLHVB+95]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890128-617B-A5BE-60AD-9774FD0CC79F}"/>
              </a:ext>
            </a:extLst>
          </p:cNvPr>
          <p:cNvSpPr txBox="1"/>
          <p:nvPr/>
        </p:nvSpPr>
        <p:spPr>
          <a:xfrm>
            <a:off x="5318210" y="5936689"/>
            <a:ext cx="1226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[BCGL22]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/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stoquastic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for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Define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transition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matrix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blipFill>
                <a:blip r:embed="rId6"/>
                <a:stretch>
                  <a:fillRect l="-1634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DB3173CA-1BA5-ACEA-5450-7A8E2DCE8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856" y="2146955"/>
            <a:ext cx="3200400" cy="5842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1E2379DC-30B7-0C6A-6AE1-0EEDD1D5B831}"/>
              </a:ext>
            </a:extLst>
          </p:cNvPr>
          <p:cNvSpPr/>
          <p:nvPr/>
        </p:nvSpPr>
        <p:spPr>
          <a:xfrm>
            <a:off x="7555832" y="1024428"/>
            <a:ext cx="3697111" cy="4313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D24C5F54-DF8A-3DBB-9995-114E09AAE697}"/>
              </a:ext>
            </a:extLst>
          </p:cNvPr>
          <p:cNvSpPr/>
          <p:nvPr/>
        </p:nvSpPr>
        <p:spPr>
          <a:xfrm rot="14601208">
            <a:off x="6993568" y="1646611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7F3C03B6-B9C5-9B82-D80F-0922BB17CD38}"/>
              </a:ext>
            </a:extLst>
          </p:cNvPr>
          <p:cNvSpPr/>
          <p:nvPr/>
        </p:nvSpPr>
        <p:spPr>
          <a:xfrm rot="15915653">
            <a:off x="7116163" y="3498228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2DAC2F-9BBB-C250-2788-39752D5D6C97}"/>
                  </a:ext>
                </a:extLst>
              </p:cNvPr>
              <p:cNvSpPr txBox="1"/>
              <p:nvPr/>
            </p:nvSpPr>
            <p:spPr>
              <a:xfrm>
                <a:off x="7714656" y="3180530"/>
                <a:ext cx="3876173" cy="38164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general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Fixed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Node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w.r.t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,|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𝜓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Stoquastic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after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easy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basis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change.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d>
                      <m:d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</m:d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Problem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|F|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exponentially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large.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exponentially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small.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2DAC2F-9BBB-C250-2788-39752D5D6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56" y="3180530"/>
                <a:ext cx="3876173" cy="3816429"/>
              </a:xfrm>
              <a:prstGeom prst="rect">
                <a:avLst/>
              </a:prstGeom>
              <a:blipFill>
                <a:blip r:embed="rId8"/>
                <a:stretch>
                  <a:fillRect l="-1634" t="-99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07CDA8D-1FDC-4AFE-075C-7C99E5C55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8965" y="5647879"/>
            <a:ext cx="3175000" cy="596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41A2D2-330A-2403-DB48-C5F16830D3DD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Techniques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resolve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the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sign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problem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(general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-&gt;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stoquastic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)</a:t>
            </a:r>
            <a:endParaRPr kumimoji="0" lang="en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66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/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Quantum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Monte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Carlo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(here)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   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H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⇒</m:t>
                    </m:r>
                    <m:r>
                      <a:rPr kumimoji="0" lang="zh-CN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Markov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</a:rPr>
                  <a:t>Chain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v"/>
                  <a:tabLst/>
                  <a:defRPr/>
                </a:pPr>
                <a:endParaRPr kumimoji="0" lang="en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2D881E-D852-0F35-847D-B79ED71E4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8" y="901794"/>
                <a:ext cx="4120816" cy="1508105"/>
              </a:xfrm>
              <a:prstGeom prst="rect">
                <a:avLst/>
              </a:prstGeom>
              <a:blipFill>
                <a:blip r:embed="rId2"/>
                <a:stretch>
                  <a:fillRect l="-2147" t="-3361" r="-2761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/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Given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Given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query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access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to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ground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state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0" lang="en-US" altLang="zh-C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𝝍</m:t>
                        </m:r>
                      </m:e>
                    </m:d>
                    <m:r>
                      <a:rPr kumimoji="0" lang="en-US" altLang="zh-CN" sz="2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FEDB1B-FFAA-D18B-4591-BEF093348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7" y="1769771"/>
                <a:ext cx="2832234" cy="1107996"/>
              </a:xfrm>
              <a:prstGeom prst="rect">
                <a:avLst/>
              </a:prstGeom>
              <a:blipFill>
                <a:blip r:embed="rId3"/>
                <a:stretch>
                  <a:fillRect l="-2691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/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Build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Markov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Chain.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Invariant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distribution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0" lang="en-US" altLang="zh-CN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∼</m:t>
                      </m:r>
                      <m:sSup>
                        <m:sSupPr>
                          <m:ctrlP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kumimoji="0" lang="en-US" altLang="zh-CN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B05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0" lang="en-US" altLang="zh-CN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DFAE824-1B63-7CFA-38D2-4C13DD502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6" y="3308782"/>
                <a:ext cx="2976612" cy="1107996"/>
              </a:xfrm>
              <a:prstGeom prst="rect">
                <a:avLst/>
              </a:prstGeom>
              <a:blipFill>
                <a:blip r:embed="rId4"/>
                <a:stretch>
                  <a:fillRect l="-2553" t="-3409" r="-4681" b="-68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>
            <a:extLst>
              <a:ext uri="{FF2B5EF4-FFF2-40B4-BE49-F238E27FC236}">
                <a16:creationId xmlns:a16="http://schemas.microsoft.com/office/drawing/2014/main" id="{16CD1EBA-F6D3-789F-8F48-302ABCB973D7}"/>
              </a:ext>
            </a:extLst>
          </p:cNvPr>
          <p:cNvSpPr/>
          <p:nvPr/>
        </p:nvSpPr>
        <p:spPr>
          <a:xfrm>
            <a:off x="2228405" y="2925893"/>
            <a:ext cx="433137" cy="33476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FB77608-D22B-D706-896A-043BE976622F}"/>
              </a:ext>
            </a:extLst>
          </p:cNvPr>
          <p:cNvSpPr/>
          <p:nvPr/>
        </p:nvSpPr>
        <p:spPr>
          <a:xfrm>
            <a:off x="4828674" y="1570611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Stoquastic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581223E-CC6A-D46A-3CC1-04BFEA2C4799}"/>
              </a:ext>
            </a:extLst>
          </p:cNvPr>
          <p:cNvSpPr/>
          <p:nvPr/>
        </p:nvSpPr>
        <p:spPr>
          <a:xfrm>
            <a:off x="4828674" y="3180014"/>
            <a:ext cx="2005264" cy="11409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Fixed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Hamiltonian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114BB03-A9C3-DE0F-613F-E9A7FC4D4B69}"/>
              </a:ext>
            </a:extLst>
          </p:cNvPr>
          <p:cNvSpPr/>
          <p:nvPr/>
        </p:nvSpPr>
        <p:spPr>
          <a:xfrm>
            <a:off x="4831682" y="4789417"/>
            <a:ext cx="2289016" cy="13199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Continuous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Fixed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Node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MC</a:t>
            </a:r>
            <a:endParaRPr kumimoji="0" lang="en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7F167D56-1036-3DDE-4E2F-6B25EAC408A5}"/>
              </a:ext>
            </a:extLst>
          </p:cNvPr>
          <p:cNvSpPr/>
          <p:nvPr/>
        </p:nvSpPr>
        <p:spPr>
          <a:xfrm>
            <a:off x="5664368" y="2738889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553D2C3D-E369-6F30-DF8E-FA3F398B509F}"/>
              </a:ext>
            </a:extLst>
          </p:cNvPr>
          <p:cNvSpPr/>
          <p:nvPr/>
        </p:nvSpPr>
        <p:spPr>
          <a:xfrm>
            <a:off x="5664368" y="4385096"/>
            <a:ext cx="333876" cy="376973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5ECF6F-FA79-3365-8350-14FB2A90D6AC}"/>
              </a:ext>
            </a:extLst>
          </p:cNvPr>
          <p:cNvSpPr txBox="1"/>
          <p:nvPr/>
        </p:nvSpPr>
        <p:spPr>
          <a:xfrm>
            <a:off x="5348042" y="2277224"/>
            <a:ext cx="8031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[BT10]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9ECA4-E9A7-B26F-1EF7-94044EE962D2}"/>
              </a:ext>
            </a:extLst>
          </p:cNvPr>
          <p:cNvSpPr txBox="1"/>
          <p:nvPr/>
        </p:nvSpPr>
        <p:spPr>
          <a:xfrm>
            <a:off x="5210685" y="4013103"/>
            <a:ext cx="19100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[TLHVB+95]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890128-617B-A5BE-60AD-9774FD0CC79F}"/>
              </a:ext>
            </a:extLst>
          </p:cNvPr>
          <p:cNvSpPr txBox="1"/>
          <p:nvPr/>
        </p:nvSpPr>
        <p:spPr>
          <a:xfrm>
            <a:off x="5318210" y="5936689"/>
            <a:ext cx="1226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[BCGL22]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/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stoquastic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,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altLang="zh-CN" sz="2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</m:d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≤0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for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Define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transition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matrix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A04A88-F643-69FF-BAF8-FB37B0A97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970" y="1047781"/>
                <a:ext cx="3876173" cy="1107996"/>
              </a:xfrm>
              <a:prstGeom prst="rect">
                <a:avLst/>
              </a:prstGeom>
              <a:blipFill>
                <a:blip r:embed="rId6"/>
                <a:stretch>
                  <a:fillRect l="-1634" t="-3409" b="-102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DB3173CA-1BA5-ACEA-5450-7A8E2DCE8A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856" y="2146955"/>
            <a:ext cx="3200400" cy="584200"/>
          </a:xfrm>
          <a:prstGeom prst="rect">
            <a:avLst/>
          </a:prstGeom>
        </p:spPr>
      </p:pic>
      <p:sp>
        <p:nvSpPr>
          <p:cNvPr id="37" name="Down Arrow 36">
            <a:extLst>
              <a:ext uri="{FF2B5EF4-FFF2-40B4-BE49-F238E27FC236}">
                <a16:creationId xmlns:a16="http://schemas.microsoft.com/office/drawing/2014/main" id="{D24C5F54-DF8A-3DBB-9995-114E09AAE697}"/>
              </a:ext>
            </a:extLst>
          </p:cNvPr>
          <p:cNvSpPr/>
          <p:nvPr/>
        </p:nvSpPr>
        <p:spPr>
          <a:xfrm rot="14601208">
            <a:off x="6993568" y="1646611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7F3C03B6-B9C5-9B82-D80F-0922BB17CD38}"/>
              </a:ext>
            </a:extLst>
          </p:cNvPr>
          <p:cNvSpPr/>
          <p:nvPr/>
        </p:nvSpPr>
        <p:spPr>
          <a:xfrm rot="15915653">
            <a:off x="7116163" y="3498228"/>
            <a:ext cx="316268" cy="67231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2DAC2F-9BBB-C250-2788-39752D5D6C97}"/>
                  </a:ext>
                </a:extLst>
              </p:cNvPr>
              <p:cNvSpPr txBox="1"/>
              <p:nvPr/>
            </p:nvSpPr>
            <p:spPr>
              <a:xfrm>
                <a:off x="7714656" y="3180530"/>
                <a:ext cx="3876173" cy="38164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zh-CN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H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general</a:t>
                </a: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Fixed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Node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F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w.r.t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,|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𝜓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⟩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Stoquastic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after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easy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basis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change.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d>
                      <m:dPr>
                        <m:ctrlP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altLang="zh-CN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𝐹</m:t>
                        </m:r>
                      </m:e>
                    </m:d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𝐻</m:t>
                    </m:r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Problem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|F|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exponentially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large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</m:oMath>
                </a14:m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exponentially</a:t>
                </a:r>
                <a:r>
                  <a:rPr kumimoji="0" lang="zh-CN" alt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 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small</a:t>
                </a:r>
                <a:r>
                  <a:rPr kumimoji="0" lang="en-US" altLang="zh-C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等线" panose="02010600030101010101" pitchFamily="2" charset="-122"/>
                    <a:cs typeface="Calibri" panose="020F0502020204030204" pitchFamily="34" charset="0"/>
                  </a:rPr>
                  <a:t>.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D2DAC2F-9BBB-C250-2788-39752D5D6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56" y="3180530"/>
                <a:ext cx="3876173" cy="3816429"/>
              </a:xfrm>
              <a:prstGeom prst="rect">
                <a:avLst/>
              </a:prstGeom>
              <a:blipFill>
                <a:blip r:embed="rId8"/>
                <a:stretch>
                  <a:fillRect l="-1634" t="-99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07CDA8D-1FDC-4AFE-075C-7C99E5C55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8965" y="5647879"/>
            <a:ext cx="3175000" cy="596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870813-F468-4BE4-123B-11CBE7DF929E}"/>
              </a:ext>
            </a:extLst>
          </p:cNvPr>
          <p:cNvSpPr/>
          <p:nvPr/>
        </p:nvSpPr>
        <p:spPr>
          <a:xfrm>
            <a:off x="4620126" y="4632217"/>
            <a:ext cx="2610853" cy="1852804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444A2-C19F-73BD-8980-BB2E01D9E84B}"/>
              </a:ext>
            </a:extLst>
          </p:cNvPr>
          <p:cNvSpPr txBox="1"/>
          <p:nvPr/>
        </p:nvSpPr>
        <p:spPr>
          <a:xfrm>
            <a:off x="0" y="13632"/>
            <a:ext cx="12191999" cy="584775"/>
          </a:xfrm>
          <a:prstGeom prst="rect">
            <a:avLst/>
          </a:prstGeom>
          <a:solidFill>
            <a:schemeClr val="accent1">
              <a:lumMod val="50000"/>
              <a:alpha val="90256"/>
            </a:scheme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Techniques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to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resolve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the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sign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problem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(general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H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-&gt;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stoquastic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</a:rPr>
              <a:t>)</a:t>
            </a:r>
            <a:endParaRPr kumimoji="0" lang="en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86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AED45-6B19-6888-1D54-76DD7AA7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4908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zh-CN" altLang="en-US" dirty="0"/>
              <a:t> </a:t>
            </a:r>
            <a:r>
              <a:rPr lang="en-US" altLang="zh-CN" sz="2700" dirty="0"/>
              <a:t>Quantum</a:t>
            </a:r>
            <a:r>
              <a:rPr lang="zh-CN" altLang="en-US" sz="2700" dirty="0"/>
              <a:t> </a:t>
            </a:r>
            <a:r>
              <a:rPr lang="en-US" altLang="zh-CN" sz="2700" dirty="0"/>
              <a:t>advantage</a:t>
            </a:r>
            <a:r>
              <a:rPr lang="zh-CN" altLang="en-US" sz="2700" dirty="0"/>
              <a:t> </a:t>
            </a:r>
            <a:r>
              <a:rPr lang="en-US" altLang="zh-CN" sz="2700" dirty="0"/>
              <a:t>is</a:t>
            </a:r>
            <a:r>
              <a:rPr lang="zh-CN" altLang="en-US" sz="2700" dirty="0"/>
              <a:t> </a:t>
            </a:r>
            <a:r>
              <a:rPr lang="en-US" altLang="zh-CN" sz="2700" u="sng" dirty="0"/>
              <a:t>achieving</a:t>
            </a:r>
            <a:r>
              <a:rPr lang="zh-CN" altLang="en-US" sz="2700" u="sng" dirty="0"/>
              <a:t> </a:t>
            </a:r>
            <a:r>
              <a:rPr lang="en-US" altLang="zh-CN" sz="2700" u="sng" dirty="0"/>
              <a:t>high</a:t>
            </a:r>
            <a:r>
              <a:rPr lang="zh-CN" altLang="en-US" sz="2700" u="sng" dirty="0"/>
              <a:t> </a:t>
            </a:r>
            <a:r>
              <a:rPr lang="en-US" altLang="zh-CN" sz="2700" u="sng" dirty="0"/>
              <a:t>precision</a:t>
            </a:r>
            <a:r>
              <a:rPr lang="en-US" altLang="zh-CN" sz="2700" dirty="0"/>
              <a:t>,</a:t>
            </a:r>
            <a:r>
              <a:rPr lang="zh-CN" altLang="en-US" sz="2700" dirty="0"/>
              <a:t> </a:t>
            </a:r>
            <a:r>
              <a:rPr lang="en-US" altLang="zh-CN" sz="2700" dirty="0" err="1"/>
              <a:t>w.r.t</a:t>
            </a:r>
            <a:r>
              <a:rPr lang="zh-CN" altLang="en-US" sz="2700" dirty="0"/>
              <a:t> </a:t>
            </a:r>
            <a:r>
              <a:rPr lang="en-US" altLang="zh-CN" sz="2700" dirty="0"/>
              <a:t>standard</a:t>
            </a:r>
            <a:r>
              <a:rPr lang="zh-CN" altLang="en-US" sz="2700" dirty="0"/>
              <a:t> </a:t>
            </a:r>
            <a:r>
              <a:rPr lang="en-US" altLang="zh-CN" sz="2700" dirty="0"/>
              <a:t>guided</a:t>
            </a:r>
            <a:r>
              <a:rPr lang="zh-CN" altLang="en-US" sz="2700" dirty="0"/>
              <a:t> </a:t>
            </a:r>
            <a:r>
              <a:rPr lang="en-US" altLang="zh-CN" sz="2700" dirty="0"/>
              <a:t>state</a:t>
            </a:r>
          </a:p>
          <a:p>
            <a:pPr>
              <a:buFont typeface="Wingdings" pitchFamily="2" charset="2"/>
              <a:buChar char="§"/>
            </a:pPr>
            <a:endParaRPr lang="en-US" sz="2700" dirty="0"/>
          </a:p>
          <a:p>
            <a:pPr>
              <a:buFont typeface="Wingdings" pitchFamily="2" charset="2"/>
              <a:buChar char="§"/>
            </a:pPr>
            <a:r>
              <a:rPr lang="en-US" altLang="zh-CN" sz="2700" dirty="0"/>
              <a:t>Chemists</a:t>
            </a:r>
            <a:r>
              <a:rPr lang="zh-CN" altLang="en-US" sz="2700" dirty="0"/>
              <a:t> </a:t>
            </a:r>
            <a:r>
              <a:rPr lang="en-US" altLang="zh-CN" sz="2700" dirty="0"/>
              <a:t>raised</a:t>
            </a:r>
            <a:r>
              <a:rPr lang="zh-CN" altLang="en-US" sz="2700" dirty="0"/>
              <a:t> </a:t>
            </a:r>
            <a:r>
              <a:rPr lang="en-US" altLang="zh-CN" sz="2700" dirty="0"/>
              <a:t>question</a:t>
            </a:r>
            <a:r>
              <a:rPr lang="zh-CN" altLang="en-US" sz="2700" dirty="0"/>
              <a:t> </a:t>
            </a:r>
            <a:r>
              <a:rPr lang="en-US" altLang="zh-CN" sz="2700" dirty="0"/>
              <a:t>on</a:t>
            </a:r>
            <a:r>
              <a:rPr lang="zh-CN" altLang="en-US" sz="2700" dirty="0"/>
              <a:t> </a:t>
            </a:r>
            <a:r>
              <a:rPr lang="en-US" altLang="zh-CN" sz="2700" dirty="0"/>
              <a:t>the</a:t>
            </a:r>
            <a:r>
              <a:rPr lang="zh-CN" altLang="en-US" sz="2700" dirty="0"/>
              <a:t> </a:t>
            </a:r>
            <a:r>
              <a:rPr lang="en-US" altLang="zh-CN" sz="2700" dirty="0"/>
              <a:t>definition</a:t>
            </a:r>
            <a:r>
              <a:rPr lang="zh-CN" altLang="en-US" sz="2700" dirty="0"/>
              <a:t> </a:t>
            </a:r>
            <a:r>
              <a:rPr lang="en-US" altLang="zh-CN" sz="2700" dirty="0"/>
              <a:t>of</a:t>
            </a:r>
            <a:r>
              <a:rPr lang="zh-CN" altLang="en-US" sz="2700" dirty="0"/>
              <a:t> </a:t>
            </a:r>
            <a:r>
              <a:rPr lang="en-US" altLang="zh-CN" sz="2700" dirty="0"/>
              <a:t>guided</a:t>
            </a:r>
            <a:r>
              <a:rPr lang="zh-CN" altLang="en-US" sz="2700" dirty="0"/>
              <a:t> </a:t>
            </a:r>
            <a:r>
              <a:rPr lang="en-US" altLang="zh-CN" sz="2700" dirty="0"/>
              <a:t>state,</a:t>
            </a:r>
            <a:r>
              <a:rPr lang="zh-CN" altLang="en-US" sz="2700" dirty="0"/>
              <a:t> </a:t>
            </a:r>
            <a:r>
              <a:rPr lang="en-US" altLang="zh-CN" sz="2700" dirty="0"/>
              <a:t>which</a:t>
            </a:r>
            <a:r>
              <a:rPr lang="zh-CN" altLang="en-US" sz="2700" dirty="0"/>
              <a:t> </a:t>
            </a:r>
            <a:r>
              <a:rPr lang="en-US" altLang="zh-CN" sz="2700" u="sng" dirty="0"/>
              <a:t>potentially</a:t>
            </a:r>
            <a:r>
              <a:rPr lang="zh-CN" altLang="en-US" sz="2700" u="sng" dirty="0"/>
              <a:t> </a:t>
            </a:r>
            <a:r>
              <a:rPr lang="en-US" altLang="zh-CN" sz="2700" u="sng" dirty="0"/>
              <a:t>invalidate</a:t>
            </a:r>
            <a:r>
              <a:rPr lang="zh-CN" altLang="en-US" sz="2700" u="sng" dirty="0"/>
              <a:t> </a:t>
            </a:r>
            <a:r>
              <a:rPr lang="en-US" altLang="zh-CN" sz="2700" u="sng" dirty="0"/>
              <a:t>the</a:t>
            </a:r>
            <a:r>
              <a:rPr lang="zh-CN" altLang="en-US" sz="2700" u="sng" dirty="0"/>
              <a:t> </a:t>
            </a:r>
            <a:r>
              <a:rPr lang="en-US" altLang="zh-CN" sz="2700" u="sng" dirty="0"/>
              <a:t>quantum</a:t>
            </a:r>
            <a:r>
              <a:rPr lang="zh-CN" altLang="en-US" sz="2700" u="sng" dirty="0"/>
              <a:t> </a:t>
            </a:r>
            <a:r>
              <a:rPr lang="en-US" altLang="zh-CN" sz="2700" u="sng" dirty="0"/>
              <a:t>advantage</a:t>
            </a:r>
            <a:r>
              <a:rPr lang="zh-CN" altLang="en-US" sz="2700" u="sng" dirty="0"/>
              <a:t> </a:t>
            </a:r>
            <a:r>
              <a:rPr lang="en-US" altLang="zh-CN" sz="2700" dirty="0"/>
              <a:t>from</a:t>
            </a:r>
            <a:r>
              <a:rPr lang="zh-CN" altLang="en-US" sz="2700" dirty="0"/>
              <a:t> </a:t>
            </a:r>
            <a:r>
              <a:rPr lang="en-US" altLang="zh-CN" sz="2700" dirty="0"/>
              <a:t>BQP-complete</a:t>
            </a:r>
            <a:r>
              <a:rPr lang="zh-CN" altLang="en-US" sz="2700" dirty="0"/>
              <a:t> </a:t>
            </a:r>
            <a:r>
              <a:rPr lang="en-US" altLang="zh-CN" sz="2700" dirty="0"/>
              <a:t>result</a:t>
            </a:r>
          </a:p>
          <a:p>
            <a:pPr>
              <a:buFont typeface="Wingdings" pitchFamily="2" charset="2"/>
              <a:buChar char="§"/>
            </a:pPr>
            <a:endParaRPr lang="en-US" sz="2700" dirty="0"/>
          </a:p>
          <a:p>
            <a:pPr>
              <a:buFont typeface="Wingdings" pitchFamily="2" charset="2"/>
              <a:buChar char="§"/>
            </a:pPr>
            <a:r>
              <a:rPr lang="en-US" altLang="zh-CN" sz="2700" dirty="0"/>
              <a:t>Evidence</a:t>
            </a:r>
            <a:r>
              <a:rPr lang="zh-CN" altLang="en-US" sz="2700" dirty="0"/>
              <a:t> </a:t>
            </a:r>
            <a:r>
              <a:rPr lang="en-US" altLang="zh-CN" sz="2700" dirty="0"/>
              <a:t>of</a:t>
            </a:r>
            <a:r>
              <a:rPr lang="zh-CN" altLang="en-US" sz="2700" dirty="0"/>
              <a:t> </a:t>
            </a:r>
            <a:r>
              <a:rPr lang="en-US" altLang="zh-CN" sz="2700" u="sng" dirty="0"/>
              <a:t>possible</a:t>
            </a:r>
            <a:r>
              <a:rPr lang="zh-CN" altLang="en-US" sz="2700" dirty="0"/>
              <a:t> </a:t>
            </a:r>
            <a:r>
              <a:rPr lang="en-US" altLang="zh-CN" sz="2700" dirty="0"/>
              <a:t>classical</a:t>
            </a:r>
            <a:r>
              <a:rPr lang="zh-CN" altLang="en-US" sz="2700" dirty="0"/>
              <a:t> </a:t>
            </a:r>
            <a:r>
              <a:rPr lang="en-US" altLang="zh-CN" sz="2700" dirty="0"/>
              <a:t>algorithms</a:t>
            </a:r>
            <a:r>
              <a:rPr lang="zh-CN" altLang="en-US" sz="2700" dirty="0"/>
              <a:t> </a:t>
            </a:r>
            <a:r>
              <a:rPr lang="en-US" altLang="zh-CN" sz="2700" dirty="0"/>
              <a:t>with</a:t>
            </a:r>
            <a:r>
              <a:rPr lang="zh-CN" altLang="en-US" sz="2700" dirty="0"/>
              <a:t> </a:t>
            </a:r>
            <a:r>
              <a:rPr lang="en-US" altLang="zh-CN" sz="2700" u="sng" dirty="0"/>
              <a:t>strong</a:t>
            </a:r>
            <a:r>
              <a:rPr lang="zh-CN" altLang="en-US" sz="2700" u="sng" dirty="0"/>
              <a:t> </a:t>
            </a:r>
            <a:r>
              <a:rPr lang="en-US" altLang="zh-CN" sz="2700" u="sng" dirty="0"/>
              <a:t>guided</a:t>
            </a:r>
            <a:r>
              <a:rPr lang="zh-CN" altLang="en-US" sz="2700" u="sng" dirty="0"/>
              <a:t> </a:t>
            </a:r>
            <a:r>
              <a:rPr lang="en-US" altLang="zh-CN" sz="2700" u="sng" dirty="0"/>
              <a:t>state</a:t>
            </a:r>
            <a:endParaRPr lang="en-US" sz="2700" u="sng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3D491C-76DA-CE22-1A8C-3032703B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2" y="269345"/>
            <a:ext cx="11139055" cy="1325563"/>
          </a:xfrm>
        </p:spPr>
        <p:txBody>
          <a:bodyPr>
            <a:normAutofit/>
          </a:bodyPr>
          <a:lstStyle/>
          <a:p>
            <a:r>
              <a:rPr lang="en-US" altLang="zh-CN" sz="3800" dirty="0"/>
              <a:t>Summary</a:t>
            </a:r>
            <a:r>
              <a:rPr lang="zh-CN" altLang="en-US" sz="3800" dirty="0"/>
              <a:t> </a:t>
            </a:r>
            <a:r>
              <a:rPr lang="en-US" altLang="zh-CN" sz="3800" dirty="0"/>
              <a:t>of</a:t>
            </a:r>
            <a:r>
              <a:rPr lang="zh-CN" altLang="en-US" sz="3800" dirty="0"/>
              <a:t> </a:t>
            </a:r>
            <a:r>
              <a:rPr lang="en-US" altLang="zh-CN" sz="3800" dirty="0"/>
              <a:t>Sec</a:t>
            </a:r>
            <a:r>
              <a:rPr lang="zh-CN" altLang="en-US" sz="3800" dirty="0"/>
              <a:t> </a:t>
            </a:r>
            <a:r>
              <a:rPr lang="en-US" altLang="zh-CN" sz="3800" dirty="0"/>
              <a:t>II:</a:t>
            </a:r>
            <a:r>
              <a:rPr lang="zh-CN" altLang="en-US" sz="3800" dirty="0"/>
              <a:t> </a:t>
            </a:r>
            <a:r>
              <a:rPr lang="en-US" altLang="zh-CN" sz="3800" dirty="0"/>
              <a:t>quantum</a:t>
            </a:r>
            <a:r>
              <a:rPr lang="zh-CN" altLang="en-US" sz="3800" dirty="0"/>
              <a:t> </a:t>
            </a:r>
            <a:r>
              <a:rPr lang="en-US" altLang="zh-CN" sz="3800" dirty="0"/>
              <a:t>advantage</a:t>
            </a:r>
            <a:r>
              <a:rPr lang="zh-CN" altLang="en-US" sz="3800" dirty="0"/>
              <a:t> </a:t>
            </a:r>
            <a:r>
              <a:rPr lang="en-US" altLang="zh-CN" sz="3800" dirty="0" err="1"/>
              <a:t>w.r.t</a:t>
            </a:r>
            <a:r>
              <a:rPr lang="zh-CN" altLang="en-US" sz="3800" dirty="0"/>
              <a:t> </a:t>
            </a:r>
            <a:r>
              <a:rPr lang="en-US" altLang="zh-CN" sz="3800" dirty="0"/>
              <a:t>guided</a:t>
            </a:r>
            <a:r>
              <a:rPr lang="zh-CN" altLang="en-US" sz="3800" dirty="0"/>
              <a:t> </a:t>
            </a:r>
            <a:r>
              <a:rPr lang="en-US" altLang="zh-CN" sz="3800" dirty="0"/>
              <a:t>state</a:t>
            </a:r>
            <a:endParaRPr lang="en-US" sz="3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FA24C0-4AFD-AD25-88BD-41E2DFBC6379}"/>
              </a:ext>
            </a:extLst>
          </p:cNvPr>
          <p:cNvSpPr txBox="1"/>
          <p:nvPr/>
        </p:nvSpPr>
        <p:spPr>
          <a:xfrm>
            <a:off x="838199" y="5263092"/>
            <a:ext cx="9751219" cy="523220"/>
          </a:xfrm>
          <a:prstGeom prst="rect">
            <a:avLst/>
          </a:prstGeom>
          <a:solidFill>
            <a:srgbClr val="FFFF00">
              <a:alpha val="18265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700" b="1" dirty="0">
                <a:latin typeface="Aptos" panose="020B0004020202020204" pitchFamily="34" charset="0"/>
                <a:cs typeface="Calibri" panose="020F0502020204030204" pitchFamily="34" charset="0"/>
              </a:rPr>
              <a:t>Conjecture:</a:t>
            </a:r>
            <a:r>
              <a:rPr lang="zh-CN" altLang="en-US" sz="27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700" dirty="0">
                <a:latin typeface="Aptos" panose="020B0004020202020204" pitchFamily="34" charset="0"/>
                <a:cs typeface="Calibri" panose="020F0502020204030204" pitchFamily="34" charset="0"/>
              </a:rPr>
              <a:t>LHP</a:t>
            </a:r>
            <a:r>
              <a:rPr lang="zh-CN" altLang="en-US" sz="27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700" dirty="0">
                <a:latin typeface="Aptos" panose="020B000402020202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7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7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7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7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7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700" dirty="0">
                <a:latin typeface="Aptos" panose="020B000402020202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7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7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MA-complete</a:t>
            </a:r>
            <a:r>
              <a:rPr lang="en-US" altLang="zh-CN" sz="27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7801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C4C5-3DC4-00E9-0B8D-B5491D378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144" y="525553"/>
            <a:ext cx="9462655" cy="23876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Section</a:t>
            </a:r>
            <a:r>
              <a:rPr lang="zh-CN" altLang="en-US" sz="4800" dirty="0"/>
              <a:t> </a:t>
            </a:r>
            <a:r>
              <a:rPr lang="en-US" altLang="zh-CN" sz="4800" dirty="0"/>
              <a:t>III:</a:t>
            </a:r>
            <a:r>
              <a:rPr lang="zh-CN" altLang="en-US" sz="4800" dirty="0"/>
              <a:t> </a:t>
            </a:r>
            <a:r>
              <a:rPr lang="en-US" altLang="zh-CN" sz="4800" dirty="0"/>
              <a:t>When</a:t>
            </a:r>
            <a:r>
              <a:rPr lang="zh-CN" altLang="en-US" sz="4800" dirty="0"/>
              <a:t> </a:t>
            </a:r>
            <a:r>
              <a:rPr lang="en-US" altLang="zh-CN" sz="4800" dirty="0"/>
              <a:t>can</a:t>
            </a:r>
            <a:r>
              <a:rPr lang="zh-CN" altLang="en-US" sz="4800" dirty="0"/>
              <a:t> </a:t>
            </a:r>
            <a:r>
              <a:rPr lang="en-US" altLang="zh-CN" sz="4800" dirty="0"/>
              <a:t>classical</a:t>
            </a:r>
            <a:r>
              <a:rPr lang="zh-CN" altLang="en-US" sz="4800" dirty="0"/>
              <a:t> </a:t>
            </a:r>
            <a:r>
              <a:rPr lang="en-US" altLang="zh-CN" sz="4800" dirty="0"/>
              <a:t>computer</a:t>
            </a:r>
            <a:r>
              <a:rPr lang="zh-CN" altLang="en-US" sz="4800" dirty="0"/>
              <a:t> </a:t>
            </a:r>
            <a:r>
              <a:rPr lang="en-US" altLang="zh-CN" sz="4800" dirty="0"/>
              <a:t>solve</a:t>
            </a:r>
            <a:r>
              <a:rPr lang="zh-CN" altLang="en-US" sz="4800" dirty="0"/>
              <a:t> </a:t>
            </a:r>
            <a:r>
              <a:rPr lang="en-US" altLang="zh-CN" sz="4800" dirty="0"/>
              <a:t>GEE?</a:t>
            </a:r>
            <a:endParaRPr lang="en-US" sz="3000" dirty="0">
              <a:solidFill>
                <a:srgbClr val="0432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B3EBE-3D71-27E7-3E79-C01FA8188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1838" y="3305303"/>
            <a:ext cx="8071872" cy="524485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results,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BPP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</a:p>
        </p:txBody>
      </p:sp>
    </p:spTree>
    <p:extLst>
      <p:ext uri="{BB962C8B-B14F-4D97-AF65-F5344CB8AC3E}">
        <p14:creationId xmlns:p14="http://schemas.microsoft.com/office/powerpoint/2010/main" val="344329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0777CF3F-6498-C858-6031-C7F0CC1CA3C3}"/>
              </a:ext>
            </a:extLst>
          </p:cNvPr>
          <p:cNvSpPr txBox="1">
            <a:spLocks/>
          </p:cNvSpPr>
          <p:nvPr/>
        </p:nvSpPr>
        <p:spPr>
          <a:xfrm>
            <a:off x="827728" y="507675"/>
            <a:ext cx="10831203" cy="71852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Ground</a:t>
            </a:r>
            <a:r>
              <a:rPr lang="zh-CN" altLang="en-US" sz="4400" dirty="0"/>
              <a:t> </a:t>
            </a:r>
            <a:r>
              <a:rPr lang="en-US" altLang="zh-CN" sz="4400" dirty="0"/>
              <a:t>energy</a:t>
            </a:r>
            <a:r>
              <a:rPr lang="zh-CN" altLang="en-US" sz="4400" dirty="0"/>
              <a:t> </a:t>
            </a:r>
            <a:r>
              <a:rPr lang="en-US" altLang="zh-CN" sz="4400" dirty="0"/>
              <a:t>estimation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E4BF5-395F-29FF-F141-9183742C95FB}"/>
              </a:ext>
            </a:extLst>
          </p:cNvPr>
          <p:cNvSpPr txBox="1"/>
          <p:nvPr/>
        </p:nvSpPr>
        <p:spPr>
          <a:xfrm>
            <a:off x="2904532" y="1432350"/>
            <a:ext cx="6382936" cy="207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n-qubit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local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Hamiltonian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 </a:t>
            </a:r>
            <a:endParaRPr lang="en-US" altLang="zh-CN" sz="2600" dirty="0">
              <a:solidFill>
                <a:srgbClr val="C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4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67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58C679-F161-A320-8E67-6329C30B96DB}"/>
                  </a:ext>
                </a:extLst>
              </p:cNvPr>
              <p:cNvSpPr txBox="1"/>
              <p:nvPr/>
            </p:nvSpPr>
            <p:spPr>
              <a:xfrm>
                <a:off x="3257447" y="2896643"/>
                <a:ext cx="20954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rgbClr val="00B050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-size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58C679-F161-A320-8E67-6329C30B9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47" y="2896643"/>
                <a:ext cx="2095465" cy="461665"/>
              </a:xfrm>
              <a:prstGeom prst="rect">
                <a:avLst/>
              </a:prstGeom>
              <a:blipFill>
                <a:blip r:embed="rId2"/>
                <a:stretch>
                  <a:fillRect l="-602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1D1FE92-2F39-3380-542A-71341F14F539}"/>
              </a:ext>
            </a:extLst>
          </p:cNvPr>
          <p:cNvGrpSpPr/>
          <p:nvPr/>
        </p:nvGrpSpPr>
        <p:grpSpPr>
          <a:xfrm>
            <a:off x="3849029" y="2686709"/>
            <a:ext cx="161760" cy="345600"/>
            <a:chOff x="8482440" y="3307300"/>
            <a:chExt cx="12132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64C161-B166-2BE2-A89B-C1DED2FFFAB2}"/>
                    </a:ext>
                  </a:extLst>
                </p14:cNvPr>
                <p14:cNvContentPartPr/>
                <p14:nvPr/>
              </p14:nvContentPartPr>
              <p14:xfrm>
                <a:off x="8521320" y="3340060"/>
                <a:ext cx="360" cy="226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64C161-B166-2BE2-A89B-C1DED2FFFAB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12320" y="3333305"/>
                  <a:ext cx="18000" cy="239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6E849B-D769-A950-6CB9-4D9A5531575B}"/>
                    </a:ext>
                  </a:extLst>
                </p14:cNvPr>
                <p14:cNvContentPartPr/>
                <p14:nvPr/>
              </p14:nvContentPartPr>
              <p14:xfrm>
                <a:off x="8482440" y="3307300"/>
                <a:ext cx="121320" cy="86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6E849B-D769-A950-6CB9-4D9A5531575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75700" y="3300543"/>
                  <a:ext cx="134530" cy="100004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08A89-2651-AF36-4809-52FB016AB267}"/>
              </a:ext>
            </a:extLst>
          </p:cNvPr>
          <p:cNvSpPr txBox="1"/>
          <p:nvPr/>
        </p:nvSpPr>
        <p:spPr>
          <a:xfrm>
            <a:off x="5474988" y="2927485"/>
            <a:ext cx="2348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constant-qubit</a:t>
            </a:r>
            <a:endParaRPr lang="en-US" sz="2400" dirty="0">
              <a:solidFill>
                <a:srgbClr val="00B05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52B661-2CCE-2E79-3150-C9B3C636B4F6}"/>
              </a:ext>
            </a:extLst>
          </p:cNvPr>
          <p:cNvGrpSpPr/>
          <p:nvPr/>
        </p:nvGrpSpPr>
        <p:grpSpPr>
          <a:xfrm>
            <a:off x="6750996" y="2734854"/>
            <a:ext cx="161760" cy="345600"/>
            <a:chOff x="8482440" y="3307300"/>
            <a:chExt cx="12132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451341E-A8BE-FD33-476F-1E9D82560DE8}"/>
                    </a:ext>
                  </a:extLst>
                </p14:cNvPr>
                <p14:cNvContentPartPr/>
                <p14:nvPr/>
              </p14:nvContentPartPr>
              <p14:xfrm>
                <a:off x="8521320" y="3340060"/>
                <a:ext cx="360" cy="22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451341E-A8BE-FD33-476F-1E9D82560D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12320" y="3333305"/>
                  <a:ext cx="18000" cy="239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25DA8ED-5E32-C626-5AEE-336DBDEF9420}"/>
                    </a:ext>
                  </a:extLst>
                </p14:cNvPr>
                <p14:cNvContentPartPr/>
                <p14:nvPr/>
              </p14:nvContentPartPr>
              <p14:xfrm>
                <a:off x="8482440" y="3307300"/>
                <a:ext cx="121320" cy="86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25DA8ED-5E32-C626-5AEE-336DBDEF94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75685" y="3300522"/>
                  <a:ext cx="134560" cy="100045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" name="Picture 17" descr="A picture containing art, circle, astronomy, star&#10;&#10;Description automatically generated">
            <a:extLst>
              <a:ext uri="{FF2B5EF4-FFF2-40B4-BE49-F238E27FC236}">
                <a16:creationId xmlns:a16="http://schemas.microsoft.com/office/drawing/2014/main" id="{B27AF0EF-01B3-4461-4FF0-83885C1219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67385" y="1819291"/>
            <a:ext cx="1413934" cy="16097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DCAFC4F-5214-EC81-D025-2110161076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7447" y="3536972"/>
            <a:ext cx="5877550" cy="17085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5455E5-B027-081E-F91C-E5A4567063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4475" y="5277629"/>
            <a:ext cx="5703494" cy="988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7E8D5-F994-F5D0-ABC6-1C9245199FB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22924" b="20573"/>
          <a:stretch/>
        </p:blipFill>
        <p:spPr>
          <a:xfrm>
            <a:off x="3111873" y="1988252"/>
            <a:ext cx="4398952" cy="720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FE7851-5AC3-4559-DABA-EBBCA1F94E7B}"/>
              </a:ext>
            </a:extLst>
          </p:cNvPr>
          <p:cNvSpPr txBox="1"/>
          <p:nvPr/>
        </p:nvSpPr>
        <p:spPr>
          <a:xfrm>
            <a:off x="7813391" y="2056621"/>
            <a:ext cx="3842180" cy="861774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latin typeface="Aptos" panose="020B0004020202020204" pitchFamily="34" charset="0"/>
                <a:cs typeface="Arial" panose="020B0604020202020204" pitchFamily="34" charset="0"/>
              </a:rPr>
              <a:t>GEE: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estimate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l-GR" sz="2600" b="1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λ</a:t>
            </a:r>
            <a:r>
              <a:rPr lang="en-US" altLang="zh-CN" sz="2600" b="1" dirty="0">
                <a:solidFill>
                  <a:srgbClr val="FF0000"/>
                </a:solidFill>
                <a:highlight>
                  <a:srgbClr val="FFFF00"/>
                </a:highlight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(H)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altLang="zh-CN" sz="2600" b="1" dirty="0">
              <a:latin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         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minimum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eigenvalue</a:t>
            </a:r>
            <a:endParaRPr lang="en-US" sz="24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7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B63E8D-854F-4B72-F24C-E868B4046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1" t="24987" r="2627"/>
          <a:stretch/>
        </p:blipFill>
        <p:spPr>
          <a:xfrm>
            <a:off x="1353027" y="1571955"/>
            <a:ext cx="9485945" cy="33389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3F34-6845-206F-2100-D42103AC8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9561"/>
            <a:ext cx="10515600" cy="4351338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[Chan24]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7A20B-72AD-CBEB-8E04-15DE7835BF8B}"/>
              </a:ext>
            </a:extLst>
          </p:cNvPr>
          <p:cNvSpPr txBox="1"/>
          <p:nvPr/>
        </p:nvSpPr>
        <p:spPr>
          <a:xfrm>
            <a:off x="2277233" y="6377954"/>
            <a:ext cx="430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[Chan24]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Faraday Discuss. 254, 11 (2024)</a:t>
            </a:r>
          </a:p>
        </p:txBody>
      </p:sp>
    </p:spTree>
    <p:extLst>
      <p:ext uri="{BB962C8B-B14F-4D97-AF65-F5344CB8AC3E}">
        <p14:creationId xmlns:p14="http://schemas.microsoft.com/office/powerpoint/2010/main" val="23342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3F34-6845-206F-2100-D42103AC8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254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C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[Chan24]</a:t>
            </a:r>
            <a:r>
              <a:rPr lang="zh-CN" alt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mpirical observations suggest that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systems,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chemistry methods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satisfy the classical heuristic cost conjecture</a:t>
            </a:r>
            <a:r>
              <a:rPr lang="zh-C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sz="28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7A20B-72AD-CBEB-8E04-15DE7835BF8B}"/>
              </a:ext>
            </a:extLst>
          </p:cNvPr>
          <p:cNvSpPr txBox="1"/>
          <p:nvPr/>
        </p:nvSpPr>
        <p:spPr>
          <a:xfrm>
            <a:off x="2277233" y="6377954"/>
            <a:ext cx="430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[Chan24]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Faraday Discuss. 254, 11 (2024)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3E5587-48C4-9D9F-534E-25FF13FA5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11"/>
          <a:stretch/>
        </p:blipFill>
        <p:spPr>
          <a:xfrm>
            <a:off x="2632037" y="1985917"/>
            <a:ext cx="6512287" cy="1030204"/>
          </a:xfrm>
          <a:prstGeom prst="rect">
            <a:avLst/>
          </a:prstGeom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569D7F51-8E28-BADD-EA53-144CDE08F95D}"/>
              </a:ext>
            </a:extLst>
          </p:cNvPr>
          <p:cNvSpPr/>
          <p:nvPr/>
        </p:nvSpPr>
        <p:spPr>
          <a:xfrm rot="10800000" flipH="1">
            <a:off x="4946473" y="2691057"/>
            <a:ext cx="262836" cy="640958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F2D138-D708-2F55-80BF-89438120C1EF}"/>
              </a:ext>
            </a:extLst>
          </p:cNvPr>
          <p:cNvSpPr txBox="1"/>
          <p:nvPr/>
        </p:nvSpPr>
        <p:spPr>
          <a:xfrm>
            <a:off x="1605461" y="3274768"/>
            <a:ext cx="4995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reference state</a:t>
            </a:r>
          </a:p>
          <a:p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(search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problem)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F78A505C-C07D-C732-3AEB-DB9CD5038472}"/>
              </a:ext>
            </a:extLst>
          </p:cNvPr>
          <p:cNvSpPr/>
          <p:nvPr/>
        </p:nvSpPr>
        <p:spPr>
          <a:xfrm rot="10800000" flipH="1">
            <a:off x="7887300" y="2640739"/>
            <a:ext cx="262836" cy="640958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99BD50-1C92-4B8E-F2DD-A37C44ECB722}"/>
                  </a:ext>
                </a:extLst>
              </p:cNvPr>
              <p:cNvSpPr txBox="1"/>
              <p:nvPr/>
            </p:nvSpPr>
            <p:spPr>
              <a:xfrm>
                <a:off x="6886609" y="3231656"/>
                <a:ext cx="2141035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sz="2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den>
                    </m:f>
                  </m:oMath>
                </a14:m>
                <a:r>
                  <a:rPr lang="en-US" altLang="zh-CN" sz="2600" dirty="0">
                    <a:solidFill>
                      <a:srgbClr val="FF0000"/>
                    </a:solidFill>
                  </a:rPr>
                  <a:t>)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499BD50-1C92-4B8E-F2DD-A37C44ECB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609" y="3231656"/>
                <a:ext cx="2141035" cy="566886"/>
              </a:xfrm>
              <a:prstGeom prst="rect">
                <a:avLst/>
              </a:prstGeom>
              <a:blipFill>
                <a:blip r:embed="rId4"/>
                <a:stretch>
                  <a:fillRect l="-8284" t="-2174" r="-8284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285104-DA5A-9A6F-5ED7-7C5559C64D1E}"/>
                  </a:ext>
                </a:extLst>
              </p:cNvPr>
              <p:cNvSpPr txBox="1"/>
              <p:nvPr/>
            </p:nvSpPr>
            <p:spPr>
              <a:xfrm>
                <a:off x="897281" y="4592350"/>
                <a:ext cx="10865228" cy="1354345"/>
              </a:xfrm>
              <a:prstGeom prst="rect">
                <a:avLst/>
              </a:prstGeom>
              <a:solidFill>
                <a:srgbClr val="FFFF00">
                  <a:alpha val="14142"/>
                </a:srgbClr>
              </a:solid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altLang="zh-CN" sz="2400" b="1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Potential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Quantum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advantage</a:t>
                </a:r>
                <a:r>
                  <a:rPr lang="zh-CN" altLang="en-US" sz="2400" b="1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improve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dependence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on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precision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some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systems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𝑟𝑒𝑓𝑖𝑛𝑒𝑚𝑒𝑛𝑡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might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sz="240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ϵ</m:t>
                        </m:r>
                      </m:den>
                    </m:f>
                  </m:oMath>
                </a14:m>
                <a:r>
                  <a:rPr lang="en-US" altLang="zh-CN" sz="2400" dirty="0">
                    <a:solidFill>
                      <a:srgbClr val="0432FF"/>
                    </a:solidFill>
                  </a:rPr>
                  <a:t>),</a:t>
                </a:r>
                <a:r>
                  <a:rPr lang="zh-CN" altLang="en-US" sz="2400" dirty="0">
                    <a:solidFill>
                      <a:srgbClr val="0432FF"/>
                    </a:solidFill>
                  </a:rPr>
                  <a:t> 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room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for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exponential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quantum</a:t>
                </a:r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advantage</a:t>
                </a:r>
                <a:endParaRPr lang="en-US" sz="2400" dirty="0">
                  <a:solidFill>
                    <a:schemeClr val="tx1"/>
                  </a:solidFill>
                  <a:latin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285104-DA5A-9A6F-5ED7-7C5559C64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81" y="4592350"/>
                <a:ext cx="10865228" cy="1354345"/>
              </a:xfrm>
              <a:prstGeom prst="rect">
                <a:avLst/>
              </a:prstGeom>
              <a:blipFill>
                <a:blip r:embed="rId5"/>
                <a:stretch>
                  <a:fillRect l="-700" t="-2752" b="-10092"/>
                </a:stretch>
              </a:blipFill>
              <a:ln>
                <a:solidFill>
                  <a:schemeClr val="accent1">
                    <a:shade val="1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6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20" grpId="0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4520C31-B05C-0081-CC2B-1663615FFDF6}"/>
              </a:ext>
            </a:extLst>
          </p:cNvPr>
          <p:cNvCxnSpPr>
            <a:cxnSpLocks/>
          </p:cNvCxnSpPr>
          <p:nvPr/>
        </p:nvCxnSpPr>
        <p:spPr>
          <a:xfrm>
            <a:off x="810016" y="2005336"/>
            <a:ext cx="100029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B9DCB84-34F2-7CD8-BCFE-D583836D5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61" b="19402"/>
          <a:stretch/>
        </p:blipFill>
        <p:spPr>
          <a:xfrm>
            <a:off x="2944673" y="1025581"/>
            <a:ext cx="5733668" cy="646498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54A38B-8C32-E356-D903-9E03D5302D1D}"/>
              </a:ext>
            </a:extLst>
          </p:cNvPr>
          <p:cNvCxnSpPr>
            <a:cxnSpLocks/>
          </p:cNvCxnSpPr>
          <p:nvPr/>
        </p:nvCxnSpPr>
        <p:spPr>
          <a:xfrm>
            <a:off x="810016" y="2461071"/>
            <a:ext cx="10147980" cy="8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4DABF9-9096-AB74-28D0-9020EB4DAAE4}"/>
              </a:ext>
            </a:extLst>
          </p:cNvPr>
          <p:cNvSpPr txBox="1">
            <a:spLocks/>
          </p:cNvSpPr>
          <p:nvPr/>
        </p:nvSpPr>
        <p:spPr>
          <a:xfrm>
            <a:off x="1321631" y="2005336"/>
            <a:ext cx="2140229" cy="500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Classical</a:t>
            </a:r>
            <a:r>
              <a:rPr lang="zh-CN" altLang="en-US" sz="2400" dirty="0"/>
              <a:t> </a:t>
            </a:r>
            <a:r>
              <a:rPr lang="en-US" altLang="zh-CN" sz="2400" dirty="0"/>
              <a:t>cost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23FD2B-5926-50B8-398E-9CC064CA8022}"/>
              </a:ext>
            </a:extLst>
          </p:cNvPr>
          <p:cNvSpPr txBox="1">
            <a:spLocks/>
          </p:cNvSpPr>
          <p:nvPr/>
        </p:nvSpPr>
        <p:spPr>
          <a:xfrm>
            <a:off x="3973475" y="2005336"/>
            <a:ext cx="2950188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/>
              <a:t>Quantum</a:t>
            </a:r>
            <a:r>
              <a:rPr lang="zh-CN" altLang="en-US" sz="2400" b="1" dirty="0"/>
              <a:t>  </a:t>
            </a:r>
            <a:r>
              <a:rPr lang="en-US" altLang="zh-CN" sz="2400" b="1" dirty="0"/>
              <a:t>speedup</a:t>
            </a:r>
            <a:endParaRPr lang="en-US" sz="24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8C4724-9DDC-5ED0-1089-6633DFB013D7}"/>
              </a:ext>
            </a:extLst>
          </p:cNvPr>
          <p:cNvSpPr txBox="1">
            <a:spLocks/>
          </p:cNvSpPr>
          <p:nvPr/>
        </p:nvSpPr>
        <p:spPr>
          <a:xfrm>
            <a:off x="7045394" y="2016051"/>
            <a:ext cx="1917372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b="1" dirty="0"/>
              <a:t>advantage</a:t>
            </a:r>
            <a:endParaRPr lang="en-US" sz="24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2A1227-1639-FB67-9D81-F6D1169BFFBB}"/>
              </a:ext>
            </a:extLst>
          </p:cNvPr>
          <p:cNvSpPr txBox="1">
            <a:spLocks/>
          </p:cNvSpPr>
          <p:nvPr/>
        </p:nvSpPr>
        <p:spPr>
          <a:xfrm>
            <a:off x="9005423" y="2010785"/>
            <a:ext cx="2950188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likelihood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CB92F-5D2D-4D89-AEFF-C691A4CB75E9}"/>
                  </a:ext>
                </a:extLst>
              </p:cNvPr>
              <p:cNvSpPr txBox="1"/>
              <p:nvPr/>
            </p:nvSpPr>
            <p:spPr>
              <a:xfrm>
                <a:off x="1295768" y="2485831"/>
                <a:ext cx="2569357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𝑝𝑜𝑙𝑦</m:t>
                      </m:r>
                      <m:d>
                        <m:d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𝑝𝑜𝑙𝑦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den>
                      </m:f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7CB92F-5D2D-4D89-AEFF-C691A4CB7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68" y="2485831"/>
                <a:ext cx="2569357" cy="693908"/>
              </a:xfrm>
              <a:prstGeom prst="rect">
                <a:avLst/>
              </a:prstGeom>
              <a:blipFill>
                <a:blip r:embed="rId3"/>
                <a:stretch>
                  <a:fillRect l="-2956" r="-344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5E7EB82-2D26-FBBB-FDDE-01808125025A}"/>
              </a:ext>
            </a:extLst>
          </p:cNvPr>
          <p:cNvSpPr txBox="1">
            <a:spLocks/>
          </p:cNvSpPr>
          <p:nvPr/>
        </p:nvSpPr>
        <p:spPr>
          <a:xfrm>
            <a:off x="4408912" y="2638101"/>
            <a:ext cx="2950188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refinement</a:t>
            </a:r>
            <a:endParaRPr lang="en-US" sz="24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2AD4C06-0BE9-3A0A-1466-00B624F52B3E}"/>
              </a:ext>
            </a:extLst>
          </p:cNvPr>
          <p:cNvSpPr txBox="1">
            <a:spLocks/>
          </p:cNvSpPr>
          <p:nvPr/>
        </p:nvSpPr>
        <p:spPr>
          <a:xfrm>
            <a:off x="7225503" y="2588966"/>
            <a:ext cx="1281188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poly</a:t>
            </a:r>
            <a:endParaRPr lang="en-US" sz="24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EF9F866-C4C3-6E4B-CFE9-A625B370E244}"/>
              </a:ext>
            </a:extLst>
          </p:cNvPr>
          <p:cNvSpPr txBox="1">
            <a:spLocks/>
          </p:cNvSpPr>
          <p:nvPr/>
        </p:nvSpPr>
        <p:spPr>
          <a:xfrm>
            <a:off x="8969221" y="2596469"/>
            <a:ext cx="2950188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common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9BD023-E00A-EC98-02B7-56C6C2BFA3BD}"/>
                  </a:ext>
                </a:extLst>
              </p:cNvPr>
              <p:cNvSpPr txBox="1"/>
              <p:nvPr/>
            </p:nvSpPr>
            <p:spPr>
              <a:xfrm>
                <a:off x="1321631" y="3342867"/>
                <a:ext cx="245086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𝑝𝑜𝑙𝑦</m:t>
                      </m:r>
                      <m:d>
                        <m:d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den>
                      </m:f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9BD023-E00A-EC98-02B7-56C6C2BFA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631" y="3342867"/>
                <a:ext cx="2450864" cy="693908"/>
              </a:xfrm>
              <a:prstGeom prst="rect">
                <a:avLst/>
              </a:prstGeom>
              <a:blipFill>
                <a:blip r:embed="rId4"/>
                <a:stretch>
                  <a:fillRect l="-2577" r="-360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0996B3B-BC78-42E2-6E81-82209115C5B3}"/>
              </a:ext>
            </a:extLst>
          </p:cNvPr>
          <p:cNvSpPr txBox="1">
            <a:spLocks/>
          </p:cNvSpPr>
          <p:nvPr/>
        </p:nvSpPr>
        <p:spPr>
          <a:xfrm>
            <a:off x="4409304" y="3500319"/>
            <a:ext cx="2950188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refinement</a:t>
            </a:r>
            <a:endParaRPr lang="en-US" sz="24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11EFBF-5B62-51C1-EFDA-B444D9E5887A}"/>
              </a:ext>
            </a:extLst>
          </p:cNvPr>
          <p:cNvSpPr txBox="1">
            <a:spLocks/>
          </p:cNvSpPr>
          <p:nvPr/>
        </p:nvSpPr>
        <p:spPr>
          <a:xfrm>
            <a:off x="7225503" y="3429000"/>
            <a:ext cx="990242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exp</a:t>
            </a:r>
            <a:endParaRPr lang="en-US" sz="24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E48ACDB-410C-1112-0174-D9DE411B2F53}"/>
              </a:ext>
            </a:extLst>
          </p:cNvPr>
          <p:cNvSpPr txBox="1">
            <a:spLocks/>
          </p:cNvSpPr>
          <p:nvPr/>
        </p:nvSpPr>
        <p:spPr>
          <a:xfrm>
            <a:off x="9033487" y="3438253"/>
            <a:ext cx="2950188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possible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EB8F36-7C20-7650-B594-318FF9CDBF82}"/>
                  </a:ext>
                </a:extLst>
              </p:cNvPr>
              <p:cNvSpPr txBox="1"/>
              <p:nvPr/>
            </p:nvSpPr>
            <p:spPr>
              <a:xfrm>
                <a:off x="1295767" y="4264543"/>
                <a:ext cx="1389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xp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zh-CN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EB8F36-7C20-7650-B594-318FF9CDB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67" y="4264543"/>
                <a:ext cx="1389355" cy="369332"/>
              </a:xfrm>
              <a:prstGeom prst="rect">
                <a:avLst/>
              </a:prstGeom>
              <a:blipFill>
                <a:blip r:embed="rId5"/>
                <a:stretch>
                  <a:fillRect l="-2727" t="-10345" r="-3636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5BBBCCA-78AA-CD1F-7E86-27F52C05053D}"/>
              </a:ext>
            </a:extLst>
          </p:cNvPr>
          <p:cNvSpPr txBox="1">
            <a:spLocks/>
          </p:cNvSpPr>
          <p:nvPr/>
        </p:nvSpPr>
        <p:spPr>
          <a:xfrm>
            <a:off x="4466172" y="4233483"/>
            <a:ext cx="2950188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State</a:t>
            </a:r>
            <a:r>
              <a:rPr lang="zh-CN" altLang="en-US" sz="2400" dirty="0"/>
              <a:t> </a:t>
            </a:r>
            <a:r>
              <a:rPr lang="en-US" altLang="zh-CN" sz="2400" dirty="0"/>
              <a:t>prep.</a:t>
            </a:r>
            <a:endParaRPr lang="en-US" sz="24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5F42886-A0DB-0C8B-3B97-7585A919B17E}"/>
              </a:ext>
            </a:extLst>
          </p:cNvPr>
          <p:cNvSpPr txBox="1">
            <a:spLocks/>
          </p:cNvSpPr>
          <p:nvPr/>
        </p:nvSpPr>
        <p:spPr>
          <a:xfrm>
            <a:off x="7225503" y="4187146"/>
            <a:ext cx="1101079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poly</a:t>
            </a:r>
            <a:endParaRPr lang="en-US" sz="2400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C9A9683-E76D-5C6B-FFDC-CFB4B1E0DA55}"/>
              </a:ext>
            </a:extLst>
          </p:cNvPr>
          <p:cNvSpPr txBox="1">
            <a:spLocks/>
          </p:cNvSpPr>
          <p:nvPr/>
        </p:nvSpPr>
        <p:spPr>
          <a:xfrm>
            <a:off x="9033487" y="4172573"/>
            <a:ext cx="2950188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common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7F99D4-4B93-443B-10FA-8FB336CFA519}"/>
                  </a:ext>
                </a:extLst>
              </p:cNvPr>
              <p:cNvSpPr txBox="1"/>
              <p:nvPr/>
            </p:nvSpPr>
            <p:spPr>
              <a:xfrm>
                <a:off x="1295767" y="4888839"/>
                <a:ext cx="13893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dirty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xp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altLang="zh-CN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7F99D4-4B93-443B-10FA-8FB336CFA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767" y="4888839"/>
                <a:ext cx="1389355" cy="369332"/>
              </a:xfrm>
              <a:prstGeom prst="rect">
                <a:avLst/>
              </a:prstGeom>
              <a:blipFill>
                <a:blip r:embed="rId5"/>
                <a:stretch>
                  <a:fillRect l="-2727" t="-6452" r="-3636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898C1E3-E372-0EC8-F753-A6C68C4581B8}"/>
              </a:ext>
            </a:extLst>
          </p:cNvPr>
          <p:cNvSpPr txBox="1">
            <a:spLocks/>
          </p:cNvSpPr>
          <p:nvPr/>
        </p:nvSpPr>
        <p:spPr>
          <a:xfrm>
            <a:off x="4466172" y="4816100"/>
            <a:ext cx="2950188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State</a:t>
            </a:r>
            <a:r>
              <a:rPr lang="zh-CN" altLang="en-US" sz="2400" dirty="0"/>
              <a:t> </a:t>
            </a:r>
            <a:r>
              <a:rPr lang="en-US" altLang="zh-CN" sz="2400" dirty="0"/>
              <a:t>prep.</a:t>
            </a:r>
            <a:endParaRPr lang="en-US" sz="24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588FB06-C01A-FD11-EAF4-F10FF4589037}"/>
              </a:ext>
            </a:extLst>
          </p:cNvPr>
          <p:cNvSpPr txBox="1">
            <a:spLocks/>
          </p:cNvSpPr>
          <p:nvPr/>
        </p:nvSpPr>
        <p:spPr>
          <a:xfrm>
            <a:off x="7225503" y="4852724"/>
            <a:ext cx="851697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exp</a:t>
            </a:r>
            <a:endParaRPr lang="en-US" sz="24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237F5B0-6876-1DD2-C236-111E840A4F5D}"/>
              </a:ext>
            </a:extLst>
          </p:cNvPr>
          <p:cNvSpPr txBox="1">
            <a:spLocks/>
          </p:cNvSpPr>
          <p:nvPr/>
        </p:nvSpPr>
        <p:spPr>
          <a:xfrm>
            <a:off x="9033487" y="4876220"/>
            <a:ext cx="2950188" cy="485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unlikely</a:t>
            </a:r>
            <a:endParaRPr lang="en-US" sz="240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DB28786F-6E0B-C476-6D64-ED1622E0F8EC}"/>
              </a:ext>
            </a:extLst>
          </p:cNvPr>
          <p:cNvSpPr txBox="1">
            <a:spLocks/>
          </p:cNvSpPr>
          <p:nvPr/>
        </p:nvSpPr>
        <p:spPr>
          <a:xfrm>
            <a:off x="2971886" y="5660736"/>
            <a:ext cx="6248223" cy="112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</a:rPr>
              <a:t>Table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</a:rPr>
              <a:t>6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</a:rPr>
              <a:t>of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</a:rPr>
              <a:t>[Chan24]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latin typeface="Aptos" panose="020B000402020202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4260C83-16EC-6F45-E043-5BC3EBBDBF21}"/>
              </a:ext>
            </a:extLst>
          </p:cNvPr>
          <p:cNvCxnSpPr>
            <a:cxnSpLocks/>
          </p:cNvCxnSpPr>
          <p:nvPr/>
        </p:nvCxnSpPr>
        <p:spPr>
          <a:xfrm>
            <a:off x="867276" y="5524656"/>
            <a:ext cx="10147980" cy="8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919F809F-5869-01DE-8397-E7090724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62" y="-126915"/>
            <a:ext cx="10965873" cy="1325563"/>
          </a:xfrm>
        </p:spPr>
        <p:txBody>
          <a:bodyPr>
            <a:normAutofit/>
          </a:bodyPr>
          <a:lstStyle/>
          <a:p>
            <a:r>
              <a:rPr lang="en-US" altLang="zh-CN" sz="3300" dirty="0"/>
              <a:t>Four</a:t>
            </a:r>
            <a:r>
              <a:rPr lang="zh-CN" altLang="en-US" sz="3300" dirty="0"/>
              <a:t> </a:t>
            </a:r>
            <a:r>
              <a:rPr lang="en-US" altLang="zh-CN" sz="3300" dirty="0"/>
              <a:t>possible</a:t>
            </a:r>
            <a:r>
              <a:rPr lang="zh-CN" altLang="en-US" sz="3300" dirty="0"/>
              <a:t> </a:t>
            </a:r>
            <a:r>
              <a:rPr lang="en-US" altLang="zh-CN" sz="3300" dirty="0"/>
              <a:t>way</a:t>
            </a:r>
            <a:r>
              <a:rPr lang="zh-CN" altLang="en-US" sz="3300" dirty="0"/>
              <a:t> </a:t>
            </a:r>
            <a:r>
              <a:rPr lang="en-US" altLang="zh-CN" sz="3300" dirty="0"/>
              <a:t>of</a:t>
            </a:r>
            <a:r>
              <a:rPr lang="zh-CN" altLang="en-US" sz="3300" dirty="0"/>
              <a:t> </a:t>
            </a:r>
            <a:r>
              <a:rPr lang="en-US" altLang="zh-CN" sz="3300" dirty="0"/>
              <a:t>quantum</a:t>
            </a:r>
            <a:r>
              <a:rPr lang="zh-CN" altLang="en-US" sz="3300" dirty="0"/>
              <a:t> </a:t>
            </a:r>
            <a:r>
              <a:rPr lang="en-US" altLang="zh-CN" sz="3300" dirty="0"/>
              <a:t>advantage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320544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FDCBD-F08B-A0D4-AB8F-692C998D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Summary:</a:t>
            </a:r>
            <a:r>
              <a:rPr lang="zh-CN" altLang="en-US" sz="3600" dirty="0"/>
              <a:t> </a:t>
            </a:r>
            <a:r>
              <a:rPr lang="en-US" altLang="zh-CN" sz="3600" dirty="0"/>
              <a:t>How</a:t>
            </a:r>
            <a:r>
              <a:rPr lang="zh-CN" altLang="en-US" sz="3600" dirty="0"/>
              <a:t> </a:t>
            </a:r>
            <a:r>
              <a:rPr lang="en-US" altLang="zh-CN" sz="3600" dirty="0"/>
              <a:t>Hamiltonian</a:t>
            </a:r>
            <a:r>
              <a:rPr lang="zh-CN" altLang="en-US" sz="3600" dirty="0"/>
              <a:t> </a:t>
            </a:r>
            <a:r>
              <a:rPr lang="en-US" altLang="zh-CN" sz="3600" dirty="0"/>
              <a:t>Complexity</a:t>
            </a:r>
            <a:r>
              <a:rPr lang="zh-CN" altLang="en-US" sz="3600" dirty="0"/>
              <a:t> </a:t>
            </a:r>
            <a:r>
              <a:rPr lang="en-US" altLang="zh-CN" sz="3600" dirty="0"/>
              <a:t>differ</a:t>
            </a:r>
            <a:r>
              <a:rPr lang="zh-CN" altLang="en-US" sz="3600" dirty="0"/>
              <a:t> </a:t>
            </a:r>
            <a:r>
              <a:rPr lang="en-US" altLang="zh-CN" sz="3600" dirty="0"/>
              <a:t>from</a:t>
            </a:r>
            <a:r>
              <a:rPr lang="zh-CN" altLang="en-US" sz="3600" dirty="0"/>
              <a:t> </a:t>
            </a:r>
            <a:r>
              <a:rPr lang="en-US" altLang="zh-CN" sz="3600" dirty="0"/>
              <a:t>quantum</a:t>
            </a:r>
            <a:r>
              <a:rPr lang="zh-CN" altLang="en-US" sz="3600" dirty="0"/>
              <a:t> </a:t>
            </a:r>
            <a:r>
              <a:rPr lang="en-US" altLang="zh-CN" sz="3600" dirty="0"/>
              <a:t>chemistry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86E02-6EDD-B4E7-F941-7FE27F270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arenR"/>
            </a:pP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GEE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is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quantumly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hard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in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worst-case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but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no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hardness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result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for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natural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Hamiltonian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(e.g.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Fermi-Hubbard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model)</a:t>
            </a:r>
          </a:p>
          <a:p>
            <a:pPr marL="514350" indent="-514350">
              <a:lnSpc>
                <a:spcPct val="100000"/>
              </a:lnSpc>
              <a:spcBef>
                <a:spcPts val="2800"/>
              </a:spcBef>
              <a:buFont typeface="+mj-lt"/>
              <a:buAutoNum type="arabicParenR"/>
            </a:pPr>
            <a:r>
              <a:rPr lang="en-US" altLang="zh-CN" sz="2600" dirty="0">
                <a:latin typeface="Aptos" panose="020B0004020202020204" pitchFamily="34" charset="0"/>
              </a:rPr>
              <a:t>With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u="sng" dirty="0">
                <a:latin typeface="Aptos" panose="020B0004020202020204" pitchFamily="34" charset="0"/>
              </a:rPr>
              <a:t>practical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guided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states,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GEE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becomes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quantumly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easy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but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still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unclear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whether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it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is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also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classically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easy</a:t>
            </a:r>
            <a:endParaRPr lang="en-US" altLang="zh-CN" sz="2600" dirty="0">
              <a:latin typeface="Aptos" panose="020B00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2800"/>
              </a:spcBef>
              <a:buFont typeface="+mj-lt"/>
              <a:buAutoNum type="arabicParenR"/>
            </a:pPr>
            <a:r>
              <a:rPr lang="en-US" altLang="zh-CN" sz="2600" dirty="0">
                <a:latin typeface="Aptos" panose="020B0004020202020204" pitchFamily="34" charset="0"/>
              </a:rPr>
              <a:t>Even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if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GEE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is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in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</a:rPr>
              <a:t>BPP</a:t>
            </a:r>
            <a:r>
              <a:rPr lang="zh-CN" altLang="en-US" sz="2600" dirty="0"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does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not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mean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no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room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for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quantum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</a:rPr>
              <a:t>advantage</a:t>
            </a:r>
          </a:p>
          <a:p>
            <a:pPr marL="514350" indent="-514350">
              <a:lnSpc>
                <a:spcPct val="100000"/>
              </a:lnSpc>
              <a:spcBef>
                <a:spcPts val="2200"/>
              </a:spcBef>
              <a:buFont typeface="+mj-lt"/>
              <a:buAutoNum type="arabicParenR"/>
            </a:pPr>
            <a:endParaRPr lang="en-US" altLang="zh-CN" sz="2600" dirty="0">
              <a:solidFill>
                <a:srgbClr val="0432FF"/>
              </a:solidFill>
              <a:latin typeface="Aptos" panose="020B000402020202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2200"/>
              </a:spcBef>
              <a:buFont typeface="+mj-lt"/>
              <a:buAutoNum type="arabicParenR"/>
            </a:pPr>
            <a:endParaRPr lang="en-US" altLang="zh-CN" sz="2600" dirty="0">
              <a:solidFill>
                <a:srgbClr val="0432FF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7516B-38CD-4562-5A80-7CF003C7DC29}"/>
              </a:ext>
            </a:extLst>
          </p:cNvPr>
          <p:cNvSpPr txBox="1"/>
          <p:nvPr/>
        </p:nvSpPr>
        <p:spPr>
          <a:xfrm>
            <a:off x="1220390" y="4763278"/>
            <a:ext cx="9751219" cy="1292662"/>
          </a:xfrm>
          <a:prstGeom prst="rect">
            <a:avLst/>
          </a:prstGeom>
          <a:solidFill>
            <a:srgbClr val="FFFF00">
              <a:alpha val="18265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Open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problems: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Quantum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algorithm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Fermion-Hubbard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model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(2D+TI)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Complexity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of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GEE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26036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C4C5-3DC4-00E9-0B8D-B5491D378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144" y="525553"/>
            <a:ext cx="9462655" cy="23876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Appendix:</a:t>
            </a:r>
            <a:r>
              <a:rPr lang="zh-CN" altLang="en-US" sz="4800" dirty="0"/>
              <a:t> </a:t>
            </a:r>
            <a:r>
              <a:rPr lang="en-US" altLang="zh-CN" sz="4800" dirty="0"/>
              <a:t>Open</a:t>
            </a:r>
            <a:r>
              <a:rPr lang="zh-CN" altLang="en-US" sz="4800" dirty="0"/>
              <a:t> </a:t>
            </a:r>
            <a:r>
              <a:rPr lang="en-US" altLang="zh-CN" sz="4800" dirty="0"/>
              <a:t>problems</a:t>
            </a:r>
            <a:endParaRPr lang="en-US" sz="30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4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defined">
            <a:extLst>
              <a:ext uri="{FF2B5EF4-FFF2-40B4-BE49-F238E27FC236}">
                <a16:creationId xmlns:a16="http://schemas.microsoft.com/office/drawing/2014/main" id="{C0E19619-1299-667A-8F44-975CC6B2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764" y="1604303"/>
            <a:ext cx="2510726" cy="182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42D705-74DB-26AF-61B1-FA464A642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254" y="1310100"/>
            <a:ext cx="8021782" cy="15023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254376-F874-01CD-99AE-7D021D78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Fer</a:t>
            </a:r>
            <a:r>
              <a:rPr lang="en-US" altLang="zh-CN" dirty="0"/>
              <a:t>mi-Hubbard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19EFA-7870-268A-EF15-F2AB93D4C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797" y="2677812"/>
            <a:ext cx="5151003" cy="1502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E7591-8C77-65B6-A8E1-0E03DF2DCD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857" y="3207763"/>
            <a:ext cx="3775940" cy="6658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A95B40-742B-BCF3-89DB-ED1CD7970416}"/>
              </a:ext>
            </a:extLst>
          </p:cNvPr>
          <p:cNvSpPr txBox="1"/>
          <p:nvPr/>
        </p:nvSpPr>
        <p:spPr>
          <a:xfrm>
            <a:off x="3078254" y="4268877"/>
            <a:ext cx="7215907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No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hardness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result;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hard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classical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numerics</a:t>
            </a:r>
            <a:r>
              <a:rPr lang="en-US" altLang="zh-CN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24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altLang="zh-CN" sz="24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Room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advantage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Open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problem: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QMA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BQP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</a:t>
            </a:r>
            <a:r>
              <a:rPr lang="zh-CN" altLang="en-US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accent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BPP?</a:t>
            </a:r>
          </a:p>
        </p:txBody>
      </p:sp>
    </p:spTree>
    <p:extLst>
      <p:ext uri="{BB962C8B-B14F-4D97-AF65-F5344CB8AC3E}">
        <p14:creationId xmlns:p14="http://schemas.microsoft.com/office/powerpoint/2010/main" val="31970202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5EDEFC-626D-A789-590C-CFE10034B0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487" y="1252995"/>
                <a:ext cx="10515600" cy="2360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Char char="v"/>
                </a:pP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LHP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strong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guided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states</a:t>
                </a:r>
                <a:r>
                  <a:rPr lang="zh-CN" alt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zh-C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+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altLang="zh-CN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zh-CN" altLang="en-US" sz="28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US" altLang="zh-CN" sz="28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Yes: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there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exists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strong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guided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state</a:t>
                </a:r>
                <a:r>
                  <a:rPr lang="zh-CN" alt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𝜓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No:</a:t>
                </a:r>
                <a:r>
                  <a:rPr lang="zh-CN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  <a:cs typeface="Cavolini" panose="020B0604020202020204" pitchFamily="34" charset="0"/>
                      </a:rPr>
                      <m:t>λ</m:t>
                    </m:r>
                  </m:oMath>
                </a14:m>
                <a:r>
                  <a:rPr lang="en-US" altLang="zh-CN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(H)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b</m:t>
                    </m:r>
                  </m:oMath>
                </a14:m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zh-CN" altLang="en-US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b-a</a:t>
                </a:r>
                <a:r>
                  <a:rPr lang="zh-CN" altLang="en-US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:r>
                  <a:rPr lang="zh-CN" altLang="en-US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2800" dirty="0">
                    <a:solidFill>
                      <a:srgbClr val="00B05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1/poly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endParaRPr lang="en-US" altLang="zh-CN" sz="28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CN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05EDEFC-626D-A789-590C-CFE10034B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87" y="1252995"/>
                <a:ext cx="10515600" cy="2360910"/>
              </a:xfrm>
              <a:prstGeom prst="rect">
                <a:avLst/>
              </a:prstGeom>
              <a:blipFill>
                <a:blip r:embed="rId3"/>
                <a:stretch>
                  <a:fillRect l="-1086" t="-4278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4680DBB-0931-BA68-0804-7A313A0DB7A6}"/>
              </a:ext>
            </a:extLst>
          </p:cNvPr>
          <p:cNvSpPr txBox="1"/>
          <p:nvPr/>
        </p:nvSpPr>
        <p:spPr>
          <a:xfrm>
            <a:off x="1058488" y="3613905"/>
            <a:ext cx="8098960" cy="492443"/>
          </a:xfrm>
          <a:prstGeom prst="rect">
            <a:avLst/>
          </a:prstGeom>
          <a:solidFill>
            <a:srgbClr val="FFFF00">
              <a:alpha val="18265"/>
            </a:srgb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600" b="1" dirty="0">
                <a:latin typeface="Aptos" panose="020B0004020202020204" pitchFamily="34" charset="0"/>
                <a:cs typeface="Calibri" panose="020F0502020204030204" pitchFamily="34" charset="0"/>
              </a:rPr>
              <a:t>Conjecture:</a:t>
            </a:r>
            <a:r>
              <a:rPr lang="zh-CN" altLang="en-US" sz="26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LHP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strong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guided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in</a:t>
            </a:r>
            <a:r>
              <a:rPr lang="zh-CN" altLang="en-US" sz="26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</a:t>
            </a:r>
            <a:r>
              <a:rPr lang="en-US" altLang="zh-CN" sz="26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336F7-26E3-6EED-9F24-940FD08610FF}"/>
              </a:ext>
            </a:extLst>
          </p:cNvPr>
          <p:cNvSpPr txBox="1"/>
          <p:nvPr/>
        </p:nvSpPr>
        <p:spPr>
          <a:xfrm>
            <a:off x="6302188" y="964728"/>
            <a:ext cx="5870774" cy="830997"/>
          </a:xfrm>
          <a:prstGeom prst="rect">
            <a:avLst/>
          </a:prstGeom>
          <a:solidFill>
            <a:schemeClr val="accent4">
              <a:lumMod val="20000"/>
              <a:lumOff val="80000"/>
              <a:alpha val="44088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Entry-wise</a:t>
            </a:r>
            <a:r>
              <a:rPr lang="zh-CN" altLang="en-US" sz="2400" dirty="0"/>
              <a:t> </a:t>
            </a:r>
            <a:r>
              <a:rPr lang="en-US" altLang="zh-CN" sz="2400" dirty="0"/>
              <a:t>1/poly</a:t>
            </a:r>
            <a:r>
              <a:rPr lang="zh-CN" altLang="en-US" sz="2400" dirty="0"/>
              <a:t> </a:t>
            </a:r>
            <a:r>
              <a:rPr lang="en-US" altLang="zh-CN" sz="2400" dirty="0"/>
              <a:t>overlap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ground</a:t>
            </a:r>
            <a:r>
              <a:rPr lang="zh-CN" altLang="en-US" sz="2400" dirty="0"/>
              <a:t> </a:t>
            </a:r>
            <a:r>
              <a:rPr lang="en-US" altLang="zh-CN" sz="2400" dirty="0"/>
              <a:t>state</a:t>
            </a:r>
          </a:p>
          <a:p>
            <a:r>
              <a:rPr lang="en-US" altLang="zh-CN" sz="2400" dirty="0"/>
              <a:t>Classical</a:t>
            </a:r>
            <a:r>
              <a:rPr lang="zh-CN" altLang="en-US" sz="2400" dirty="0"/>
              <a:t> </a:t>
            </a:r>
            <a:r>
              <a:rPr lang="en-US" altLang="zh-CN" sz="2400" dirty="0"/>
              <a:t>query</a:t>
            </a:r>
            <a:r>
              <a:rPr lang="zh-CN" altLang="en-US" sz="2400" dirty="0"/>
              <a:t> </a:t>
            </a:r>
            <a:r>
              <a:rPr lang="en-US" altLang="zh-CN" sz="2400" dirty="0"/>
              <a:t>access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FA372E-8A82-6E37-EDA6-3DAE55BF4AAF}"/>
                  </a:ext>
                </a:extLst>
              </p14:cNvPr>
              <p14:cNvContentPartPr/>
              <p14:nvPr/>
            </p14:nvContentPartPr>
            <p14:xfrm>
              <a:off x="7558887" y="1735538"/>
              <a:ext cx="206280" cy="328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FA372E-8A82-6E37-EDA6-3DAE55BF4A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50247" y="1726538"/>
                <a:ext cx="223920" cy="3459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A3A6EA26-9E54-5720-ACC9-DF8C5E32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977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GEE</a:t>
            </a:r>
            <a:r>
              <a:rPr lang="zh-CN" altLang="en-US" sz="4000" dirty="0"/>
              <a:t> </a:t>
            </a:r>
            <a:r>
              <a:rPr lang="en-US" altLang="zh-CN" sz="4000" dirty="0"/>
              <a:t>with</a:t>
            </a:r>
            <a:r>
              <a:rPr lang="zh-CN" altLang="en-US" sz="4000" dirty="0"/>
              <a:t> </a:t>
            </a:r>
            <a:r>
              <a:rPr lang="en-US" altLang="zh-CN" sz="4000" dirty="0"/>
              <a:t>strong</a:t>
            </a:r>
            <a:r>
              <a:rPr lang="zh-CN" altLang="en-US" sz="4000" dirty="0"/>
              <a:t> </a:t>
            </a:r>
            <a:r>
              <a:rPr lang="en-US" altLang="zh-CN" sz="4000" dirty="0"/>
              <a:t>guided</a:t>
            </a:r>
            <a:r>
              <a:rPr lang="zh-CN" altLang="en-US" sz="4000" dirty="0"/>
              <a:t> </a:t>
            </a:r>
            <a:r>
              <a:rPr lang="en-US" altLang="zh-CN" sz="4000" dirty="0"/>
              <a:t>state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BD1AB1-2430-2843-8B45-E81ED8378F99}"/>
              </a:ext>
            </a:extLst>
          </p:cNvPr>
          <p:cNvSpPr txBox="1"/>
          <p:nvPr/>
        </p:nvSpPr>
        <p:spPr>
          <a:xfrm>
            <a:off x="1058487" y="4476925"/>
            <a:ext cx="975121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[J25]: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Calibri" panose="020F0502020204030204" pitchFamily="34" charset="0"/>
              </a:rPr>
              <a:t>LHP</a:t>
            </a:r>
            <a:r>
              <a:rPr lang="zh-CN" altLang="en-US" sz="26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Calibri" panose="020F0502020204030204" pitchFamily="34" charset="0"/>
              </a:rPr>
              <a:t>with</a:t>
            </a:r>
            <a:r>
              <a:rPr lang="zh-CN" altLang="en-US" sz="26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succinct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ground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state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1" dirty="0">
                <a:latin typeface="Aptos" panose="020B000402020202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2600" b="1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MA-Complete.</a:t>
            </a:r>
          </a:p>
        </p:txBody>
      </p:sp>
    </p:spTree>
    <p:extLst>
      <p:ext uri="{BB962C8B-B14F-4D97-AF65-F5344CB8AC3E}">
        <p14:creationId xmlns:p14="http://schemas.microsoft.com/office/powerpoint/2010/main" val="187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5C00EC-8753-97BB-32AA-C1D540259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774" y="2376040"/>
            <a:ext cx="5270500" cy="1193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9E779D-628B-A541-26A5-B2B0E0DB7FF6}"/>
              </a:ext>
            </a:extLst>
          </p:cNvPr>
          <p:cNvSpPr txBox="1"/>
          <p:nvPr/>
        </p:nvSpPr>
        <p:spPr>
          <a:xfrm>
            <a:off x="2616335" y="1294098"/>
            <a:ext cx="7253987" cy="202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n-mode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local fermionic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Hamiltonian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4-local</a:t>
            </a:r>
            <a:r>
              <a:rPr lang="en-US" altLang="zh-CN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)</a:t>
            </a:r>
            <a:r>
              <a:rPr lang="zh-CN" altLang="en-US" sz="2600" dirty="0">
                <a:solidFill>
                  <a:srgbClr val="C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 </a:t>
            </a:r>
            <a:endParaRPr lang="en-US" altLang="zh-CN" sz="2600" dirty="0">
              <a:solidFill>
                <a:srgbClr val="C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46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467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9857F968-5238-22A0-8198-A6C4B8F57FAE}"/>
              </a:ext>
            </a:extLst>
          </p:cNvPr>
          <p:cNvSpPr txBox="1">
            <a:spLocks/>
          </p:cNvSpPr>
          <p:nvPr/>
        </p:nvSpPr>
        <p:spPr>
          <a:xfrm>
            <a:off x="827728" y="507675"/>
            <a:ext cx="10831203" cy="71852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400" dirty="0"/>
              <a:t>Ground</a:t>
            </a:r>
            <a:r>
              <a:rPr lang="zh-CN" altLang="en-US" sz="4400" dirty="0"/>
              <a:t> </a:t>
            </a:r>
            <a:r>
              <a:rPr lang="en-US" altLang="zh-CN" sz="4400" dirty="0"/>
              <a:t>energy</a:t>
            </a:r>
            <a:r>
              <a:rPr lang="zh-CN" altLang="en-US" sz="4400" dirty="0"/>
              <a:t> </a:t>
            </a:r>
            <a:r>
              <a:rPr lang="en-US" altLang="zh-CN" sz="4400" dirty="0"/>
              <a:t>estimation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EE110B-CE86-49CA-B700-AF990CEDEE92}"/>
              </a:ext>
            </a:extLst>
          </p:cNvPr>
          <p:cNvSpPr txBox="1"/>
          <p:nvPr/>
        </p:nvSpPr>
        <p:spPr>
          <a:xfrm>
            <a:off x="4930481" y="1912694"/>
            <a:ext cx="29872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Complex</a:t>
            </a:r>
            <a:r>
              <a:rPr lang="zh-CN" altLang="en-US" sz="22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number</a:t>
            </a:r>
            <a:endParaRPr lang="en-US" sz="2200" dirty="0">
              <a:solidFill>
                <a:srgbClr val="FF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E197F2F-4824-BE84-1A0C-F8877B133BA8}"/>
              </a:ext>
            </a:extLst>
          </p:cNvPr>
          <p:cNvCxnSpPr>
            <a:cxnSpLocks/>
          </p:cNvCxnSpPr>
          <p:nvPr/>
        </p:nvCxnSpPr>
        <p:spPr>
          <a:xfrm>
            <a:off x="6644068" y="2343581"/>
            <a:ext cx="0" cy="335786"/>
          </a:xfrm>
          <a:prstGeom prst="straightConnector1">
            <a:avLst/>
          </a:prstGeom>
          <a:ln w="47625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picture containing art, circle, astronomy, star&#10;&#10;Description automatically generated">
            <a:extLst>
              <a:ext uri="{FF2B5EF4-FFF2-40B4-BE49-F238E27FC236}">
                <a16:creationId xmlns:a16="http://schemas.microsoft.com/office/drawing/2014/main" id="{1392FDBA-7E18-41B0-9F9C-6B34E3CF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7744" y="1912694"/>
            <a:ext cx="1413934" cy="16097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7B026D-ED4B-2C83-5984-A8DBFC88801C}"/>
                  </a:ext>
                </a:extLst>
              </p:cNvPr>
              <p:cNvSpPr txBox="1"/>
              <p:nvPr/>
            </p:nvSpPr>
            <p:spPr>
              <a:xfrm>
                <a:off x="4026859" y="5024512"/>
                <a:ext cx="1360308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57B026D-ED4B-2C83-5984-A8DBFC888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859" y="5024512"/>
                <a:ext cx="1360308" cy="718466"/>
              </a:xfrm>
              <a:prstGeom prst="rect">
                <a:avLst/>
              </a:prstGeom>
              <a:blipFill>
                <a:blip r:embed="rId5"/>
                <a:stretch>
                  <a:fillRect t="-1724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E56316-A480-F233-62B3-EF59657D890C}"/>
                  </a:ext>
                </a:extLst>
              </p:cNvPr>
              <p:cNvSpPr txBox="1"/>
              <p:nvPr/>
            </p:nvSpPr>
            <p:spPr>
              <a:xfrm>
                <a:off x="6373516" y="5012060"/>
                <a:ext cx="1092607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E56316-A480-F233-62B3-EF59657D8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16" y="5012060"/>
                <a:ext cx="1092607" cy="718466"/>
              </a:xfrm>
              <a:prstGeom prst="rect">
                <a:avLst/>
              </a:prstGeom>
              <a:blipFill>
                <a:blip r:embed="rId6"/>
                <a:stretch>
                  <a:fillRect t="-1724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6552475-42C6-AACD-28AB-A6102CEF02C6}"/>
              </a:ext>
            </a:extLst>
          </p:cNvPr>
          <p:cNvCxnSpPr>
            <a:cxnSpLocks/>
          </p:cNvCxnSpPr>
          <p:nvPr/>
        </p:nvCxnSpPr>
        <p:spPr>
          <a:xfrm flipV="1">
            <a:off x="4996612" y="3384882"/>
            <a:ext cx="0" cy="449132"/>
          </a:xfrm>
          <a:prstGeom prst="straightConnector1">
            <a:avLst/>
          </a:prstGeom>
          <a:ln w="47625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FFD6DFF-2C93-5E3C-71E3-A5740BFC766C}"/>
              </a:ext>
            </a:extLst>
          </p:cNvPr>
          <p:cNvCxnSpPr>
            <a:cxnSpLocks/>
          </p:cNvCxnSpPr>
          <p:nvPr/>
        </p:nvCxnSpPr>
        <p:spPr>
          <a:xfrm flipV="1">
            <a:off x="4659804" y="4504116"/>
            <a:ext cx="0" cy="430847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A33D8B2-9BE7-B89F-2026-20C9FFBB8F45}"/>
              </a:ext>
            </a:extLst>
          </p:cNvPr>
          <p:cNvCxnSpPr>
            <a:cxnSpLocks/>
          </p:cNvCxnSpPr>
          <p:nvPr/>
        </p:nvCxnSpPr>
        <p:spPr>
          <a:xfrm flipV="1">
            <a:off x="6919820" y="4504116"/>
            <a:ext cx="0" cy="393052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98CFF61-4117-B6C3-8804-294266F0060B}"/>
              </a:ext>
            </a:extLst>
          </p:cNvPr>
          <p:cNvSpPr txBox="1"/>
          <p:nvPr/>
        </p:nvSpPr>
        <p:spPr>
          <a:xfrm>
            <a:off x="5150438" y="3425523"/>
            <a:ext cx="2987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highly</a:t>
            </a:r>
            <a:r>
              <a:rPr lang="zh-CN" altLang="en-US" sz="2400" dirty="0"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non-local</a:t>
            </a:r>
            <a:endParaRPr lang="en-US" sz="2400" dirty="0">
              <a:highlight>
                <a:srgbClr val="FFFF00"/>
              </a:highlight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4CED0F-E4E5-44C0-DD83-FD62206C4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051" y="3958746"/>
            <a:ext cx="4028757" cy="5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3" grpId="0"/>
      <p:bldP spid="3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CBD9-1DFD-9F86-5280-F0CE05BF6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204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GEE?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sz="2600" b="1" dirty="0"/>
              <a:t> </a:t>
            </a:r>
            <a:r>
              <a:rPr lang="en-US" altLang="zh-CN" sz="2600" b="1" dirty="0"/>
              <a:t>QMA-complete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615C4A-D9E2-7C23-3AF8-076F44F0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026"/>
            <a:ext cx="10515600" cy="1325563"/>
          </a:xfrm>
        </p:spPr>
        <p:txBody>
          <a:bodyPr/>
          <a:lstStyle/>
          <a:p>
            <a:r>
              <a:rPr lang="en-US" altLang="zh-CN" dirty="0"/>
              <a:t>Complexity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ground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r>
              <a:rPr lang="zh-CN" altLang="en-US" dirty="0"/>
              <a:t> </a:t>
            </a:r>
            <a:r>
              <a:rPr lang="en-US" altLang="zh-CN" dirty="0"/>
              <a:t>(GEE)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246CF-353D-BFAE-5563-47BE50D4046E}"/>
              </a:ext>
            </a:extLst>
          </p:cNvPr>
          <p:cNvSpPr txBox="1"/>
          <p:nvPr/>
        </p:nvSpPr>
        <p:spPr>
          <a:xfrm>
            <a:off x="838200" y="988001"/>
            <a:ext cx="868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zh-CN" altLang="en-US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750C60-8948-0E3A-E37D-AE9A44EDDE3F}"/>
              </a:ext>
            </a:extLst>
          </p:cNvPr>
          <p:cNvSpPr txBox="1"/>
          <p:nvPr/>
        </p:nvSpPr>
        <p:spPr>
          <a:xfrm>
            <a:off x="838200" y="4977447"/>
            <a:ext cx="102939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zh-CN" altLang="en-US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zh-CN" altLang="en-US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zh-CN" altLang="en-US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zh-CN" altLang="en-US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zh-CN" altLang="en-US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zh-CN" altLang="en-US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</a:p>
          <a:p>
            <a:pPr marL="0" indent="0">
              <a:buNone/>
            </a:pPr>
            <a:r>
              <a:rPr lang="en-US" altLang="zh-C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(different</a:t>
            </a:r>
            <a:r>
              <a:rPr lang="zh-CN" alt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model,</a:t>
            </a:r>
            <a:r>
              <a:rPr lang="zh-CN" alt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zh-CN" alt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assumption,</a:t>
            </a:r>
            <a:r>
              <a:rPr lang="zh-CN" alt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zh-CN" alt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interpretation)</a:t>
            </a:r>
            <a:endParaRPr 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F7BA4F-EE8A-52F0-7294-86B5953A8697}"/>
              </a:ext>
            </a:extLst>
          </p:cNvPr>
          <p:cNvSpPr txBox="1">
            <a:spLocks/>
          </p:cNvSpPr>
          <p:nvPr/>
        </p:nvSpPr>
        <p:spPr>
          <a:xfrm>
            <a:off x="838200" y="2313564"/>
            <a:ext cx="10515600" cy="150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>
              <a:buFont typeface="Wingdings" pitchFamily="2" charset="2"/>
              <a:buChar char="§"/>
            </a:pP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GEE?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b="1" dirty="0"/>
              <a:t> </a:t>
            </a:r>
            <a:r>
              <a:rPr lang="en-US" altLang="zh-CN" b="1" dirty="0"/>
              <a:t>BQP-complete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D891A7-89A4-E00E-AEB4-EBBF3FC84939}"/>
              </a:ext>
            </a:extLst>
          </p:cNvPr>
          <p:cNvSpPr txBox="1">
            <a:spLocks/>
          </p:cNvSpPr>
          <p:nvPr/>
        </p:nvSpPr>
        <p:spPr>
          <a:xfrm>
            <a:off x="838200" y="3902261"/>
            <a:ext cx="10515600" cy="1438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classical</a:t>
            </a:r>
            <a:r>
              <a:rPr lang="zh-CN" altLang="en-US" dirty="0"/>
              <a:t> </a:t>
            </a:r>
            <a:r>
              <a:rPr lang="en-US" altLang="zh-CN" dirty="0"/>
              <a:t>computer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GEE?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zh-CN" altLang="en-US" b="1" dirty="0"/>
              <a:t> </a:t>
            </a:r>
            <a:r>
              <a:rPr lang="en-US" altLang="zh-CN" b="1" dirty="0"/>
              <a:t>BPP-complete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2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C4C5-3DC4-00E9-0B8D-B5491D378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144" y="525553"/>
            <a:ext cx="9462655" cy="23876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Section</a:t>
            </a:r>
            <a:r>
              <a:rPr lang="zh-CN" altLang="en-US" sz="4800" dirty="0"/>
              <a:t> </a:t>
            </a:r>
            <a:r>
              <a:rPr lang="en-US" altLang="zh-CN" sz="4800" dirty="0"/>
              <a:t>I:</a:t>
            </a:r>
            <a:r>
              <a:rPr lang="zh-CN" altLang="en-US" sz="4800" dirty="0"/>
              <a:t> </a:t>
            </a:r>
            <a:r>
              <a:rPr lang="en-US" altLang="zh-CN" sz="4800" dirty="0"/>
              <a:t>Can</a:t>
            </a:r>
            <a:r>
              <a:rPr lang="zh-CN" altLang="en-US" sz="4800" dirty="0"/>
              <a:t> </a:t>
            </a:r>
            <a:r>
              <a:rPr lang="en-US" altLang="zh-CN" sz="4800" dirty="0"/>
              <a:t>quantum</a:t>
            </a:r>
            <a:r>
              <a:rPr lang="zh-CN" altLang="en-US" sz="4800" dirty="0"/>
              <a:t> </a:t>
            </a:r>
            <a:r>
              <a:rPr lang="en-US" altLang="zh-CN" sz="4800" dirty="0"/>
              <a:t>computer</a:t>
            </a:r>
            <a:r>
              <a:rPr lang="zh-CN" altLang="en-US" sz="4800" dirty="0"/>
              <a:t> </a:t>
            </a:r>
            <a:r>
              <a:rPr lang="en-US" altLang="zh-CN" sz="4800" dirty="0"/>
              <a:t>solve</a:t>
            </a:r>
            <a:r>
              <a:rPr lang="zh-CN" altLang="en-US" sz="4800" dirty="0"/>
              <a:t> </a:t>
            </a:r>
            <a:r>
              <a:rPr lang="en-US" altLang="zh-CN" sz="4800" dirty="0"/>
              <a:t>GEE?</a:t>
            </a:r>
            <a:endParaRPr lang="en-US" sz="3000" dirty="0">
              <a:solidFill>
                <a:srgbClr val="0432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BB3EBE-3D71-27E7-3E79-C01FA8188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6201" y="3166757"/>
            <a:ext cx="9299598" cy="524485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quantumly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dirty="0">
              <a:solidFill>
                <a:srgbClr val="043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hardness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zh-CN" altLang="en-US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Hamiltonians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2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1E26-14FA-4888-61DC-3C3FBED1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quantumly</a:t>
            </a:r>
            <a:r>
              <a:rPr lang="zh-CN" altLang="en-US" dirty="0"/>
              <a:t> </a:t>
            </a: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worst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C9DF-CB3B-533E-911D-DE3284056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43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[KKR06]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Local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Hamiltonian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Problem</a:t>
            </a:r>
            <a:r>
              <a:rPr lang="zh-CN" altLang="en-US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QMA-Complete.</a:t>
            </a:r>
            <a:endParaRPr lang="en-US" sz="26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069025D-6F93-D656-AFFD-06765A4B9B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702" y="2936013"/>
                <a:ext cx="5354781" cy="1923111"/>
              </a:xfrm>
              <a:prstGeom prst="rect">
                <a:avLst/>
              </a:prstGeom>
              <a:solidFill>
                <a:srgbClr val="FFFF00">
                  <a:alpha val="4433"/>
                </a:srgbClr>
              </a:solidFill>
              <a:ln>
                <a:solidFill>
                  <a:srgbClr val="00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Decision</a:t>
                </a:r>
                <a:r>
                  <a:rPr lang="zh-CN" altLang="en-US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version</a:t>
                </a:r>
                <a:r>
                  <a:rPr lang="zh-CN" altLang="en-US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zh-CN" altLang="en-US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GEE</a:t>
                </a:r>
                <a:r>
                  <a:rPr lang="zh-CN" altLang="en-US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zh-CN" sz="2400" b="1" dirty="0">
                  <a:latin typeface="Aptos" panose="020B00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Given</a:t>
                </a:r>
                <a:r>
                  <a:rPr lang="zh-CN" altLang="en-US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n-qubit</a:t>
                </a:r>
                <a:r>
                  <a:rPr lang="zh-CN" altLang="en-US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local</a:t>
                </a:r>
                <a:r>
                  <a:rPr lang="zh-CN" altLang="en-US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Hamiltonian</a:t>
                </a:r>
                <a:r>
                  <a:rPr lang="zh-CN" altLang="en-US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altLang="zh-CN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altLang="zh-CN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decide</a:t>
                </a:r>
                <a:r>
                  <a:rPr lang="zh-CN" altLang="en-US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whether</a:t>
                </a:r>
                <a:r>
                  <a:rPr lang="zh-CN" altLang="en-US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altLang="zh-CN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(H)&gt;b</a:t>
                </a:r>
                <a:r>
                  <a:rPr lang="zh-CN" altLang="en-US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or</a:t>
                </a:r>
                <a:r>
                  <a:rPr lang="zh-CN" altLang="en-US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altLang="zh-CN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(H)&lt;a</a:t>
                </a:r>
              </a:p>
              <a:p>
                <a:r>
                  <a:rPr lang="en-US" altLang="zh-CN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Precision</a:t>
                </a:r>
                <a:r>
                  <a:rPr lang="zh-CN" altLang="en-US" sz="2400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b-a=1/poly(n)</a:t>
                </a:r>
                <a:r>
                  <a:rPr lang="zh-CN" altLang="en-US" sz="2400" b="1" dirty="0">
                    <a:latin typeface="Aptos" panose="020B00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latin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069025D-6F93-D656-AFFD-06765A4B9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02" y="2936013"/>
                <a:ext cx="5354781" cy="1923111"/>
              </a:xfrm>
              <a:prstGeom prst="rect">
                <a:avLst/>
              </a:prstGeom>
              <a:blipFill>
                <a:blip r:embed="rId3"/>
                <a:stretch>
                  <a:fillRect l="-1655" t="-389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>
            <a:extLst>
              <a:ext uri="{FF2B5EF4-FFF2-40B4-BE49-F238E27FC236}">
                <a16:creationId xmlns:a16="http://schemas.microsoft.com/office/drawing/2014/main" id="{54A3E1AD-BC86-1EA4-1956-8E79DCFA4139}"/>
              </a:ext>
            </a:extLst>
          </p:cNvPr>
          <p:cNvSpPr/>
          <p:nvPr/>
        </p:nvSpPr>
        <p:spPr>
          <a:xfrm rot="16200000">
            <a:off x="6899062" y="2336287"/>
            <a:ext cx="566353" cy="364904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5584C46-FAF7-AED2-F474-E6AEDFE027EB}"/>
              </a:ext>
            </a:extLst>
          </p:cNvPr>
          <p:cNvSpPr/>
          <p:nvPr/>
        </p:nvSpPr>
        <p:spPr>
          <a:xfrm rot="16200000">
            <a:off x="3482917" y="2336287"/>
            <a:ext cx="566353" cy="36490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F773B2-19FE-9D98-4B97-E3E58569B037}"/>
              </a:ext>
            </a:extLst>
          </p:cNvPr>
          <p:cNvSpPr txBox="1">
            <a:spLocks/>
          </p:cNvSpPr>
          <p:nvPr/>
        </p:nvSpPr>
        <p:spPr>
          <a:xfrm>
            <a:off x="6684819" y="2936013"/>
            <a:ext cx="4939145" cy="1325563"/>
          </a:xfrm>
          <a:prstGeom prst="rect">
            <a:avLst/>
          </a:prstGeom>
          <a:solidFill>
            <a:srgbClr val="FFFF00">
              <a:alpha val="4433"/>
            </a:srgb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analogy</a:t>
            </a:r>
            <a:r>
              <a:rPr lang="zh-CN" altLang="en-US" sz="24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4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b="1" dirty="0">
                <a:latin typeface="Aptos" panose="020B0004020202020204" pitchFamily="34" charset="0"/>
                <a:cs typeface="Arial" panose="020B0604020202020204" pitchFamily="34" charset="0"/>
              </a:rPr>
              <a:t>NP</a:t>
            </a:r>
          </a:p>
          <a:p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Problems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which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can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be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verified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efficiently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4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ptos" panose="020B0004020202020204" pitchFamily="34" charset="0"/>
                <a:cs typeface="Arial" panose="020B0604020202020204" pitchFamily="34" charset="0"/>
              </a:rPr>
              <a:t>computer</a:t>
            </a:r>
            <a:endParaRPr lang="en-US" sz="24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4DDCB-109E-49D4-8EA9-CFEC5E8FD6FB}"/>
              </a:ext>
            </a:extLst>
          </p:cNvPr>
          <p:cNvSpPr txBox="1"/>
          <p:nvPr/>
        </p:nvSpPr>
        <p:spPr>
          <a:xfrm>
            <a:off x="2789851" y="6405663"/>
            <a:ext cx="420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[KKR06]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SIAM J.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Comput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35, 1070 (2006)</a:t>
            </a:r>
          </a:p>
        </p:txBody>
      </p:sp>
    </p:spTree>
    <p:extLst>
      <p:ext uri="{BB962C8B-B14F-4D97-AF65-F5344CB8AC3E}">
        <p14:creationId xmlns:p14="http://schemas.microsoft.com/office/powerpoint/2010/main" val="175302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A1E26-14FA-4888-61DC-3C3FBED1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quantumly</a:t>
            </a:r>
            <a:r>
              <a:rPr lang="zh-CN" altLang="en-US" dirty="0"/>
              <a:t> </a:t>
            </a:r>
            <a:r>
              <a:rPr lang="en-US" altLang="zh-CN" dirty="0"/>
              <a:t>hard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worst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C9DF-CB3B-533E-911D-DE3284056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703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[KKR06]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Local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Hamiltonian</a:t>
            </a:r>
            <a:r>
              <a:rPr lang="zh-CN" altLang="en-US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Problem</a:t>
            </a:r>
            <a:r>
              <a:rPr lang="zh-CN" altLang="en-US" sz="2600" b="1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2600" dirty="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432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QMA-Complete</a:t>
            </a:r>
            <a:r>
              <a:rPr lang="en-US" altLang="zh-CN" sz="2600" dirty="0">
                <a:latin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altLang="zh-CN" sz="2600" dirty="0">
              <a:solidFill>
                <a:srgbClr val="FF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zh-CN" altLang="en-US" sz="26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Hardness</a:t>
            </a:r>
            <a:r>
              <a:rPr lang="zh-CN" altLang="en-US" sz="26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even</a:t>
            </a:r>
            <a:r>
              <a:rPr lang="zh-CN" altLang="en-US" sz="26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holds</a:t>
            </a:r>
            <a:r>
              <a:rPr lang="zh-CN" altLang="en-US" sz="26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26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special</a:t>
            </a:r>
            <a:r>
              <a:rPr lang="zh-CN" altLang="en-US" sz="2600" dirty="0">
                <a:solidFill>
                  <a:srgbClr val="00B05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altLang="zh-CN" sz="2600" dirty="0">
              <a:solidFill>
                <a:srgbClr val="00B05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970F8-EEF7-F39D-4136-0B339DFE4323}"/>
              </a:ext>
            </a:extLst>
          </p:cNvPr>
          <p:cNvSpPr txBox="1"/>
          <p:nvPr/>
        </p:nvSpPr>
        <p:spPr>
          <a:xfrm>
            <a:off x="2857468" y="5134865"/>
            <a:ext cx="34986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Geometrically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local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[OT05, AGIK07].</a:t>
            </a:r>
          </a:p>
        </p:txBody>
      </p:sp>
      <p:pic>
        <p:nvPicPr>
          <p:cNvPr id="12" name="Picture 11" descr="A grid of squares with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E2861066-EF72-40E6-C889-D66F58160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6" t="8889" r="4522" b="25454"/>
          <a:stretch/>
        </p:blipFill>
        <p:spPr>
          <a:xfrm>
            <a:off x="3266192" y="3238176"/>
            <a:ext cx="2122405" cy="1810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44E28D-2E5C-63C0-13E2-18844F93D54B}"/>
                  </a:ext>
                </a:extLst>
              </p:cNvPr>
              <p:cNvSpPr txBox="1"/>
              <p:nvPr/>
            </p:nvSpPr>
            <p:spPr>
              <a:xfrm>
                <a:off x="4606785" y="2861242"/>
                <a:ext cx="2664191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en-US" altLang="zh-CN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44E28D-2E5C-63C0-13E2-18844F93D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785" y="2861242"/>
                <a:ext cx="2664191" cy="400110"/>
              </a:xfrm>
              <a:prstGeom prst="rect">
                <a:avLst/>
              </a:prstGeom>
              <a:blipFill>
                <a:blip r:embed="rId4"/>
                <a:stretch>
                  <a:fillRect l="-2370" t="-937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blue line with letters and dots&#10;&#10;Description automatically generated">
            <a:extLst>
              <a:ext uri="{FF2B5EF4-FFF2-40B4-BE49-F238E27FC236}">
                <a16:creationId xmlns:a16="http://schemas.microsoft.com/office/drawing/2014/main" id="{7E90E343-FCB2-58BB-E1A4-30C58C745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43892"/>
            <a:ext cx="3717311" cy="10115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6A345D-DFF8-8A7F-E424-B1C7F92D5C6E}"/>
              </a:ext>
            </a:extLst>
          </p:cNvPr>
          <p:cNvSpPr txBox="1"/>
          <p:nvPr/>
        </p:nvSpPr>
        <p:spPr>
          <a:xfrm>
            <a:off x="6533754" y="5063553"/>
            <a:ext cx="4106537" cy="859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1D</a:t>
            </a:r>
            <a:r>
              <a:rPr lang="zh-CN" altLang="en-US" sz="24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translationally-invariant</a:t>
            </a:r>
          </a:p>
          <a:p>
            <a:r>
              <a:rPr lang="en-US" altLang="zh-CN" sz="2400" dirty="0">
                <a:solidFill>
                  <a:srgbClr val="0070C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[GI09]</a:t>
            </a:r>
            <a:endParaRPr lang="en-US" sz="2400" dirty="0">
              <a:solidFill>
                <a:srgbClr val="0070C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028E1-A607-33F4-9C62-2731B25A8AE3}"/>
              </a:ext>
            </a:extLst>
          </p:cNvPr>
          <p:cNvSpPr txBox="1"/>
          <p:nvPr/>
        </p:nvSpPr>
        <p:spPr>
          <a:xfrm>
            <a:off x="1325488" y="6208287"/>
            <a:ext cx="4958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[OT05]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Quantum Inf.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Comput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8, 900 (2008)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[AGIK07]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Commun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Math. Phys. 287, 41 (2009)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;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08E28-DC36-FAAE-A2EA-CDC8E7D9C279}"/>
              </a:ext>
            </a:extLst>
          </p:cNvPr>
          <p:cNvSpPr txBox="1"/>
          <p:nvPr/>
        </p:nvSpPr>
        <p:spPr>
          <a:xfrm>
            <a:off x="6765311" y="62736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[GI09] 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FOCS 2009,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arx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0905.2419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5F9D36-D2DE-ADC2-29AC-EDEE39ABA83F}"/>
              </a:ext>
            </a:extLst>
          </p:cNvPr>
          <p:cNvSpPr txBox="1"/>
          <p:nvPr/>
        </p:nvSpPr>
        <p:spPr>
          <a:xfrm>
            <a:off x="1819987" y="4428731"/>
            <a:ext cx="7993324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Do</a:t>
            </a:r>
            <a:r>
              <a:rPr lang="zh-CN" altLang="en-US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we</a:t>
            </a:r>
            <a:r>
              <a:rPr lang="zh-CN" altLang="en-US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believe</a:t>
            </a:r>
            <a:r>
              <a:rPr lang="zh-CN" altLang="en-US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quantum</a:t>
            </a:r>
            <a:r>
              <a:rPr lang="zh-CN" altLang="en-US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computer</a:t>
            </a:r>
            <a:r>
              <a:rPr lang="zh-CN" altLang="en-US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can</a:t>
            </a:r>
            <a:r>
              <a:rPr lang="zh-CN" altLang="en-US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solve</a:t>
            </a:r>
            <a:r>
              <a:rPr lang="zh-CN" altLang="en-US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GEE?</a:t>
            </a:r>
            <a:endParaRPr lang="en-US" sz="2800" dirty="0">
              <a:solidFill>
                <a:srgbClr val="0432FF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4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4" grpId="0"/>
      <p:bldP spid="6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7847</TotalTime>
  <Words>2947</Words>
  <Application>Microsoft Macintosh PowerPoint</Application>
  <PresentationFormat>Widescreen</PresentationFormat>
  <Paragraphs>470</Paragraphs>
  <Slides>46</Slides>
  <Notes>30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DengXian</vt:lpstr>
      <vt:lpstr>Aptos</vt:lpstr>
      <vt:lpstr>Aptos Display</vt:lpstr>
      <vt:lpstr>Arial</vt:lpstr>
      <vt:lpstr>Calibri</vt:lpstr>
      <vt:lpstr>Calibri Light</vt:lpstr>
      <vt:lpstr>Cambria Math</vt:lpstr>
      <vt:lpstr>Courier New</vt:lpstr>
      <vt:lpstr>Fira Sans</vt:lpstr>
      <vt:lpstr>Wingdings</vt:lpstr>
      <vt:lpstr>Office Theme</vt:lpstr>
      <vt:lpstr>1_Office Theme</vt:lpstr>
      <vt:lpstr>How Hamiltonian Complexity differs from quantum chemistry </vt:lpstr>
      <vt:lpstr>Quantum Many-body system and ground energy</vt:lpstr>
      <vt:lpstr>PowerPoint Presentation</vt:lpstr>
      <vt:lpstr>PowerPoint Presentation</vt:lpstr>
      <vt:lpstr>PowerPoint Presentation</vt:lpstr>
      <vt:lpstr>Complexity of ground energy estimation (GEE)</vt:lpstr>
      <vt:lpstr>Section I: Can quantum computer solve GEE?</vt:lpstr>
      <vt:lpstr>GEE is quantumly hard in worst case</vt:lpstr>
      <vt:lpstr>GEE is quantumly hard in worst case</vt:lpstr>
      <vt:lpstr>Fermi-Hubbard model</vt:lpstr>
      <vt:lpstr>PowerPoint Presentation</vt:lpstr>
      <vt:lpstr>Fermi-Hubbard model in Chemistry</vt:lpstr>
      <vt:lpstr>Summary of Sec I</vt:lpstr>
      <vt:lpstr>Section II: When can quantum computer solve GEE?</vt:lpstr>
      <vt:lpstr>GEE with guided states</vt:lpstr>
      <vt:lpstr>GEE with guided states</vt:lpstr>
      <vt:lpstr>Quantum advantage (??) for GEE with guided state</vt:lpstr>
      <vt:lpstr>GEE with guided state [GLG22]</vt:lpstr>
      <vt:lpstr>Quantum advantage for GEE with guided state</vt:lpstr>
      <vt:lpstr>Chemist raise question on the assumptions</vt:lpstr>
      <vt:lpstr>Chemist raise question on the assumptions</vt:lpstr>
      <vt:lpstr>Chemist raise question on the assumptions</vt:lpstr>
      <vt:lpstr>Definition of strong guided state</vt:lpstr>
      <vt:lpstr>PowerPoint Presentation</vt:lpstr>
      <vt:lpstr>Classical algorithm (?) for GEE with strong guided state</vt:lpstr>
      <vt:lpstr>Classical algorithm (?) for GEE with strong guided state</vt:lpstr>
      <vt:lpstr>A weaker formulation </vt:lpstr>
      <vt:lpstr>Classical algorithm (?) for GEE with strong guided state</vt:lpstr>
      <vt:lpstr>Classical algorithm (?) for GEE with strong guided state</vt:lpstr>
      <vt:lpstr>A weaker &amp; necessary problem  </vt:lpstr>
      <vt:lpstr>Relationship to the conjecture</vt:lpstr>
      <vt:lpstr>Fixed node quantum Monte Carlo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Sec II: quantum advantage w.r.t guided state</vt:lpstr>
      <vt:lpstr>Section III: When can classical computer solve GEE?</vt:lpstr>
      <vt:lpstr>PowerPoint Presentation</vt:lpstr>
      <vt:lpstr>PowerPoint Presentation</vt:lpstr>
      <vt:lpstr>Four possible way of quantum advantage</vt:lpstr>
      <vt:lpstr>Summary: How Hamiltonian Complexity differ from quantum chemistry</vt:lpstr>
      <vt:lpstr>Appendix: Open problems</vt:lpstr>
      <vt:lpstr>Fermi-Hubbard model</vt:lpstr>
      <vt:lpstr>GEE with strong guided state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Jiang, Jiaqing</dc:creator>
  <cp:lastModifiedBy>Jiang, Jiaqing</cp:lastModifiedBy>
  <cp:revision>630</cp:revision>
  <dcterms:created xsi:type="dcterms:W3CDTF">2024-08-02T20:06:47Z</dcterms:created>
  <dcterms:modified xsi:type="dcterms:W3CDTF">2025-07-11T22:43:25Z</dcterms:modified>
</cp:coreProperties>
</file>